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tiff" ContentType="image/tiff"/>
  <Default Extension="emf" ContentType="image/x-emf"/>
  <Default Extension="jpeg" ContentType="image/jpeg"/>
  <Default Extension="rels" ContentType="application/vnd.openxmlformats-package.relationships+xml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45"/>
  </p:notesMasterIdLst>
  <p:sldIdLst>
    <p:sldId id="256" r:id="rId2"/>
    <p:sldId id="285" r:id="rId3"/>
    <p:sldId id="329" r:id="rId4"/>
    <p:sldId id="330" r:id="rId5"/>
    <p:sldId id="333" r:id="rId6"/>
    <p:sldId id="343" r:id="rId7"/>
    <p:sldId id="331" r:id="rId8"/>
    <p:sldId id="332" r:id="rId9"/>
    <p:sldId id="342" r:id="rId10"/>
    <p:sldId id="344" r:id="rId11"/>
    <p:sldId id="350" r:id="rId12"/>
    <p:sldId id="351" r:id="rId13"/>
    <p:sldId id="352" r:id="rId14"/>
    <p:sldId id="353" r:id="rId15"/>
    <p:sldId id="354" r:id="rId16"/>
    <p:sldId id="355" r:id="rId17"/>
    <p:sldId id="356" r:id="rId18"/>
    <p:sldId id="310" r:id="rId19"/>
    <p:sldId id="308" r:id="rId20"/>
    <p:sldId id="306" r:id="rId21"/>
    <p:sldId id="287" r:id="rId22"/>
    <p:sldId id="322" r:id="rId23"/>
    <p:sldId id="323" r:id="rId24"/>
    <p:sldId id="335" r:id="rId25"/>
    <p:sldId id="338" r:id="rId26"/>
    <p:sldId id="339" r:id="rId27"/>
    <p:sldId id="340" r:id="rId28"/>
    <p:sldId id="341" r:id="rId29"/>
    <p:sldId id="337" r:id="rId30"/>
    <p:sldId id="316" r:id="rId31"/>
    <p:sldId id="317" r:id="rId32"/>
    <p:sldId id="318" r:id="rId33"/>
    <p:sldId id="319" r:id="rId34"/>
    <p:sldId id="292" r:id="rId35"/>
    <p:sldId id="349" r:id="rId36"/>
    <p:sldId id="297" r:id="rId37"/>
    <p:sldId id="293" r:id="rId38"/>
    <p:sldId id="345" r:id="rId39"/>
    <p:sldId id="295" r:id="rId40"/>
    <p:sldId id="346" r:id="rId41"/>
    <p:sldId id="348" r:id="rId42"/>
    <p:sldId id="347" r:id="rId43"/>
    <p:sldId id="290" r:id="rId4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2C6"/>
    <a:srgbClr val="F3F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94728"/>
  </p:normalViewPr>
  <p:slideViewPr>
    <p:cSldViewPr snapToGrid="0" snapToObjects="1">
      <p:cViewPr varScale="1">
        <p:scale>
          <a:sx n="95" d="100"/>
          <a:sy n="95" d="100"/>
        </p:scale>
        <p:origin x="158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presProps" Target="presProps.xml"/><Relationship Id="rId47" Type="http://schemas.openxmlformats.org/officeDocument/2006/relationships/viewProps" Target="viewProps.xml"/><Relationship Id="rId48" Type="http://schemas.openxmlformats.org/officeDocument/2006/relationships/theme" Target="theme/theme1.xml"/><Relationship Id="rId49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8F5770-3A1D-CD41-8474-9376357B8D1D}" type="datetimeFigureOut">
              <a:rPr lang="it-IT" smtClean="0"/>
              <a:t>15/04/16</a:t>
            </a:fld>
            <a:endParaRPr lang="it-I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EBA62E-3236-FA40-AA0D-D44E9F60B0CD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437790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7653DB-B31F-428D-9506-C3E312885146}" type="slidenum">
              <a:rPr lang="en-US" smtClean="0">
                <a:solidFill>
                  <a:prstClr val="black"/>
                </a:solidFill>
              </a:rPr>
              <a:pPr/>
              <a:t>11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6069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marR="0" indent="-285750" algn="l" defTabSz="9326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7653DB-B31F-428D-9506-C3E312885146}" type="slidenum">
              <a:rPr lang="en-US" smtClean="0">
                <a:solidFill>
                  <a:prstClr val="black"/>
                </a:solidFill>
              </a:rPr>
              <a:pPr/>
              <a:t>12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79091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marR="0" indent="-285750" algn="l" defTabSz="9326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7653DB-B31F-428D-9506-C3E312885146}" type="slidenum">
              <a:rPr lang="en-US" smtClean="0">
                <a:solidFill>
                  <a:prstClr val="black"/>
                </a:solidFill>
              </a:rPr>
              <a:pPr/>
              <a:t>13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08407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5133418"/>
            <a:ext cx="9144000" cy="17368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91780" y="5187971"/>
            <a:ext cx="6858000" cy="1130151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speaker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alphaModFix amt="2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314325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0" name="Rectangle 9"/>
          <p:cNvSpPr/>
          <p:nvPr/>
        </p:nvSpPr>
        <p:spPr>
          <a:xfrm>
            <a:off x="0" y="1340286"/>
            <a:ext cx="9144000" cy="1816275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>
                  <a:lumMod val="0"/>
                  <a:lumOff val="10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81" y="79814"/>
            <a:ext cx="1987541" cy="118632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2221021"/>
            <a:ext cx="7772400" cy="2019362"/>
          </a:xfrm>
        </p:spPr>
        <p:txBody>
          <a:bodyPr anchor="b"/>
          <a:lstStyle>
            <a:lvl1pPr algn="ctr">
              <a:defRPr sz="6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 err="1" smtClean="0"/>
              <a:t>titolo</a:t>
            </a:r>
            <a:r>
              <a:rPr lang="en-US" dirty="0" smtClean="0"/>
              <a:t> </a:t>
            </a:r>
            <a:r>
              <a:rPr lang="en-US" dirty="0" err="1" smtClean="0"/>
              <a:t>sessione</a:t>
            </a:r>
            <a:endParaRPr lang="en-US" dirty="0"/>
          </a:p>
        </p:txBody>
      </p:sp>
      <p:cxnSp>
        <p:nvCxnSpPr>
          <p:cNvPr id="12" name="Straight Connector 11"/>
          <p:cNvCxnSpPr/>
          <p:nvPr/>
        </p:nvCxnSpPr>
        <p:spPr>
          <a:xfrm>
            <a:off x="0" y="5133418"/>
            <a:ext cx="91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193070" y="6488668"/>
            <a:ext cx="1950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800" b="0" dirty="0" err="1" smtClean="0">
                <a:latin typeface="+mj-lt"/>
              </a:rPr>
              <a:t>www.xedotnet.org</a:t>
            </a:r>
            <a:endParaRPr lang="it-IT" sz="1800" b="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6243554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801666"/>
            <a:ext cx="2949178" cy="125573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8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A55CF-82E0-B949-AB34-689EAA29D0C8}" type="datetimeFigureOut">
              <a:rPr lang="it-IT" smtClean="0"/>
              <a:t>15/04/16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10D10-C5E8-F64C-87B8-2BA0E9C1B435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83374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A55CF-82E0-B949-AB34-689EAA29D0C8}" type="datetimeFigureOut">
              <a:rPr lang="it-IT" smtClean="0"/>
              <a:t>15/04/16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10D10-C5E8-F64C-87B8-2BA0E9C1B435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649691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889347"/>
            <a:ext cx="1971675" cy="5287616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889347"/>
            <a:ext cx="5800725" cy="528761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A55CF-82E0-B949-AB34-689EAA29D0C8}" type="datetimeFigureOut">
              <a:rPr lang="it-IT" smtClean="0"/>
              <a:t>15/04/16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10D10-C5E8-F64C-87B8-2BA0E9C1B435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161699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ue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zure Light" descr="MS-Azure_rgb_Wh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9015" y="147878"/>
            <a:ext cx="1246675" cy="382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16685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tatement"/>
          <p:cNvSpPr>
            <a:spLocks noGrp="1"/>
          </p:cNvSpPr>
          <p:nvPr>
            <p:ph type="ctrTitle" hasCustomPrompt="1"/>
          </p:nvPr>
        </p:nvSpPr>
        <p:spPr>
          <a:xfrm>
            <a:off x="577100" y="2709522"/>
            <a:ext cx="8041668" cy="1266359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6000"/>
            </a:lvl1pPr>
          </a:lstStyle>
          <a:p>
            <a:pPr algn="ctr"/>
            <a:r>
              <a:rPr lang="en-US" sz="5999" dirty="0" smtClean="0"/>
              <a:t>Statement</a:t>
            </a:r>
            <a:endParaRPr lang="en-US" sz="5999" dirty="0"/>
          </a:p>
        </p:txBody>
      </p:sp>
      <p:pic>
        <p:nvPicPr>
          <p:cNvPr id="4" name="Azure Light" descr="MS-Azure_rgb_Wh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9015" y="147878"/>
            <a:ext cx="1246675" cy="382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53746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ured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18"/>
            <a:ext cx="9144000" cy="6852165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100000">
                <a:srgbClr val="000000">
                  <a:alpha val="48000"/>
                </a:srgbClr>
              </a:gs>
              <a:gs pos="0">
                <a:srgbClr val="000000">
                  <a:lumMod val="100000"/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200344856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A55CF-82E0-B949-AB34-689EAA29D0C8}" type="datetimeFigureOut">
              <a:rPr lang="it-IT" smtClean="0"/>
              <a:t>15/04/16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10D10-C5E8-F64C-87B8-2BA0E9C1B435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956324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1637618"/>
            <a:ext cx="9144000" cy="35827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7300" y="3036063"/>
            <a:ext cx="7886700" cy="2189086"/>
          </a:xfrm>
        </p:spPr>
        <p:txBody>
          <a:bodyPr anchor="b"/>
          <a:lstStyle/>
          <a:p>
            <a:r>
              <a:rPr lang="en-US" smtClean="0"/>
              <a:t>Click to edit Master title style</a:t>
            </a:r>
            <a:endParaRPr lang="it-IT" dirty="0"/>
          </a:p>
        </p:txBody>
      </p:sp>
      <p:sp>
        <p:nvSpPr>
          <p:cNvPr id="7" name="TextBox 6"/>
          <p:cNvSpPr txBox="1"/>
          <p:nvPr/>
        </p:nvSpPr>
        <p:spPr>
          <a:xfrm rot="5400000">
            <a:off x="5869465" y="-847620"/>
            <a:ext cx="2492990" cy="606025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it-IT" sz="15000" b="1" smtClean="0">
                <a:solidFill>
                  <a:schemeClr val="bg1"/>
                </a:solidFill>
              </a:rPr>
              <a:t>DEMO</a:t>
            </a:r>
            <a:endParaRPr lang="it-IT" sz="15000" b="1">
              <a:solidFill>
                <a:schemeClr val="bg1"/>
              </a:solidFill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5220385"/>
            <a:ext cx="91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81" y="79814"/>
            <a:ext cx="1987541" cy="1186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5177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41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6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A55CF-82E0-B949-AB34-689EAA29D0C8}" type="datetimeFigureOut">
              <a:rPr lang="it-IT" smtClean="0"/>
              <a:t>15/04/16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10D10-C5E8-F64C-87B8-2BA0E9C1B435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819862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A55CF-82E0-B949-AB34-689EAA29D0C8}" type="datetimeFigureOut">
              <a:rPr lang="it-IT" smtClean="0"/>
              <a:t>15/04/16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10D10-C5E8-F64C-87B8-2BA0E9C1B435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470298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814192"/>
            <a:ext cx="7886700" cy="87649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1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1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A55CF-82E0-B949-AB34-689EAA29D0C8}" type="datetimeFigureOut">
              <a:rPr lang="it-IT" smtClean="0"/>
              <a:t>15/04/16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10D10-C5E8-F64C-87B8-2BA0E9C1B435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336144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A55CF-82E0-B949-AB34-689EAA29D0C8}" type="datetimeFigureOut">
              <a:rPr lang="it-IT" smtClean="0"/>
              <a:t>15/04/16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10D10-C5E8-F64C-87B8-2BA0E9C1B435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711533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A55CF-82E0-B949-AB34-689EAA29D0C8}" type="datetimeFigureOut">
              <a:rPr lang="it-IT" smtClean="0"/>
              <a:t>15/04/16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10D10-C5E8-F64C-87B8-2BA0E9C1B435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109807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801666"/>
            <a:ext cx="2949178" cy="125573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A55CF-82E0-B949-AB34-689EAA29D0C8}" type="datetimeFigureOut">
              <a:rPr lang="it-IT" smtClean="0"/>
              <a:t>15/04/16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10D10-C5E8-F64C-87B8-2BA0E9C1B435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550752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theme" Target="../theme/theme1.xml"/><Relationship Id="rId17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6395757"/>
            <a:ext cx="9144000" cy="4589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110876"/>
            <a:ext cx="7886700" cy="50660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44269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3A55CF-82E0-B949-AB34-689EAA29D0C8}" type="datetimeFigureOut">
              <a:rPr lang="it-IT" smtClean="0"/>
              <a:t>15/04/16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44269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9144000" cy="97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44269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710D10-C5E8-F64C-87B8-2BA0E9C1B435}" type="slidenum">
              <a:rPr lang="it-IT" smtClean="0"/>
              <a:t>‹#›</a:t>
            </a:fld>
            <a:endParaRPr lang="it-IT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2686" y="180000"/>
            <a:ext cx="1025328" cy="612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41123"/>
            <a:ext cx="7886700" cy="8897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972000"/>
            <a:ext cx="91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0" y="6394538"/>
            <a:ext cx="91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13412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7" r:id="rId13"/>
    <p:sldLayoutId id="2147483688" r:id="rId14"/>
    <p:sldLayoutId id="2147483689" r:id="rId15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DB3635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3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4" Type="http://schemas.openxmlformats.org/officeDocument/2006/relationships/image" Target="../media/image17.emf"/><Relationship Id="rId5" Type="http://schemas.openxmlformats.org/officeDocument/2006/relationships/image" Target="../media/image18.emf"/><Relationship Id="rId6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4" Type="http://schemas.openxmlformats.org/officeDocument/2006/relationships/image" Target="../media/image16.emf"/><Relationship Id="rId5" Type="http://schemas.openxmlformats.org/officeDocument/2006/relationships/image" Target="../media/image2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4" Type="http://schemas.openxmlformats.org/officeDocument/2006/relationships/image" Target="../media/image16.emf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7" Type="http://schemas.openxmlformats.org/officeDocument/2006/relationships/image" Target="../media/image26.png"/><Relationship Id="rId8" Type="http://schemas.openxmlformats.org/officeDocument/2006/relationships/image" Target="../media/image27.emf"/><Relationship Id="rId9" Type="http://schemas.openxmlformats.org/officeDocument/2006/relationships/image" Target="../media/image28.emf"/><Relationship Id="rId10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4" Type="http://schemas.openxmlformats.org/officeDocument/2006/relationships/image" Target="../media/image8.tiff"/><Relationship Id="rId5" Type="http://schemas.openxmlformats.org/officeDocument/2006/relationships/image" Target="../media/image9.tiff"/><Relationship Id="rId6" Type="http://schemas.openxmlformats.org/officeDocument/2006/relationships/image" Target="../media/image10.png"/><Relationship Id="rId7" Type="http://schemas.openxmlformats.org/officeDocument/2006/relationships/image" Target="../media/image11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tiff"/><Relationship Id="rId3" Type="http://schemas.openxmlformats.org/officeDocument/2006/relationships/image" Target="../media/image32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tif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tif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4.emf"/><Relationship Id="rId12" Type="http://schemas.openxmlformats.org/officeDocument/2006/relationships/image" Target="../media/image45.emf"/><Relationship Id="rId13" Type="http://schemas.openxmlformats.org/officeDocument/2006/relationships/image" Target="../media/image46.emf"/><Relationship Id="rId14" Type="http://schemas.openxmlformats.org/officeDocument/2006/relationships/image" Target="../media/image47.emf"/><Relationship Id="rId15" Type="http://schemas.openxmlformats.org/officeDocument/2006/relationships/image" Target="../media/image48.emf"/><Relationship Id="rId16" Type="http://schemas.openxmlformats.org/officeDocument/2006/relationships/image" Target="../media/image49.emf"/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35.emf"/><Relationship Id="rId3" Type="http://schemas.openxmlformats.org/officeDocument/2006/relationships/image" Target="../media/image36.emf"/><Relationship Id="rId4" Type="http://schemas.openxmlformats.org/officeDocument/2006/relationships/image" Target="../media/image37.emf"/><Relationship Id="rId5" Type="http://schemas.openxmlformats.org/officeDocument/2006/relationships/image" Target="../media/image38.emf"/><Relationship Id="rId6" Type="http://schemas.openxmlformats.org/officeDocument/2006/relationships/image" Target="../media/image39.emf"/><Relationship Id="rId7" Type="http://schemas.openxmlformats.org/officeDocument/2006/relationships/image" Target="../media/image40.emf"/><Relationship Id="rId8" Type="http://schemas.openxmlformats.org/officeDocument/2006/relationships/image" Target="../media/image41.emf"/><Relationship Id="rId9" Type="http://schemas.openxmlformats.org/officeDocument/2006/relationships/image" Target="../media/image42.emf"/><Relationship Id="rId10" Type="http://schemas.openxmlformats.org/officeDocument/2006/relationships/image" Target="../media/image43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4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4" Type="http://schemas.openxmlformats.org/officeDocument/2006/relationships/image" Target="../media/image51.emf"/><Relationship Id="rId5" Type="http://schemas.openxmlformats.org/officeDocument/2006/relationships/image" Target="../media/image55.emf"/><Relationship Id="rId6" Type="http://schemas.openxmlformats.org/officeDocument/2006/relationships/image" Target="../media/image56.emf"/><Relationship Id="rId7" Type="http://schemas.openxmlformats.org/officeDocument/2006/relationships/image" Target="../media/image57.emf"/><Relationship Id="rId8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8.emf"/><Relationship Id="rId12" Type="http://schemas.openxmlformats.org/officeDocument/2006/relationships/image" Target="../media/image69.emf"/><Relationship Id="rId13" Type="http://schemas.openxmlformats.org/officeDocument/2006/relationships/image" Target="../media/image70.png"/><Relationship Id="rId14" Type="http://schemas.openxmlformats.org/officeDocument/2006/relationships/image" Target="../media/image71.emf"/><Relationship Id="rId15" Type="http://schemas.openxmlformats.org/officeDocument/2006/relationships/image" Target="../media/image72.emf"/><Relationship Id="rId16" Type="http://schemas.openxmlformats.org/officeDocument/2006/relationships/image" Target="../media/image7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emf"/><Relationship Id="rId3" Type="http://schemas.openxmlformats.org/officeDocument/2006/relationships/image" Target="../media/image60.emf"/><Relationship Id="rId4" Type="http://schemas.openxmlformats.org/officeDocument/2006/relationships/image" Target="../media/image61.emf"/><Relationship Id="rId5" Type="http://schemas.openxmlformats.org/officeDocument/2006/relationships/image" Target="../media/image62.emf"/><Relationship Id="rId6" Type="http://schemas.openxmlformats.org/officeDocument/2006/relationships/image" Target="../media/image63.emf"/><Relationship Id="rId7" Type="http://schemas.openxmlformats.org/officeDocument/2006/relationships/image" Target="../media/image64.emf"/><Relationship Id="rId8" Type="http://schemas.openxmlformats.org/officeDocument/2006/relationships/image" Target="../media/image65.emf"/><Relationship Id="rId9" Type="http://schemas.openxmlformats.org/officeDocument/2006/relationships/image" Target="../media/image66.emf"/><Relationship Id="rId10" Type="http://schemas.openxmlformats.org/officeDocument/2006/relationships/image" Target="../media/image67.emf"/></Relationships>
</file>

<file path=ppt/slides/_rels/slide3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70.png"/><Relationship Id="rId12" Type="http://schemas.openxmlformats.org/officeDocument/2006/relationships/image" Target="../media/image71.emf"/><Relationship Id="rId13" Type="http://schemas.openxmlformats.org/officeDocument/2006/relationships/image" Target="../media/image72.emf"/><Relationship Id="rId14" Type="http://schemas.openxmlformats.org/officeDocument/2006/relationships/image" Target="../media/image64.emf"/><Relationship Id="rId15" Type="http://schemas.openxmlformats.org/officeDocument/2006/relationships/image" Target="../media/image65.emf"/><Relationship Id="rId16" Type="http://schemas.openxmlformats.org/officeDocument/2006/relationships/image" Target="../media/image7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emf"/><Relationship Id="rId3" Type="http://schemas.openxmlformats.org/officeDocument/2006/relationships/image" Target="../media/image60.emf"/><Relationship Id="rId4" Type="http://schemas.openxmlformats.org/officeDocument/2006/relationships/image" Target="../media/image61.emf"/><Relationship Id="rId5" Type="http://schemas.openxmlformats.org/officeDocument/2006/relationships/image" Target="../media/image62.emf"/><Relationship Id="rId6" Type="http://schemas.openxmlformats.org/officeDocument/2006/relationships/image" Target="../media/image63.emf"/><Relationship Id="rId7" Type="http://schemas.openxmlformats.org/officeDocument/2006/relationships/image" Target="../media/image66.emf"/><Relationship Id="rId8" Type="http://schemas.openxmlformats.org/officeDocument/2006/relationships/image" Target="../media/image67.emf"/><Relationship Id="rId9" Type="http://schemas.openxmlformats.org/officeDocument/2006/relationships/image" Target="../media/image68.emf"/><Relationship Id="rId10" Type="http://schemas.openxmlformats.org/officeDocument/2006/relationships/image" Target="../media/image69.emf"/></Relationships>
</file>

<file path=ppt/slides/_rels/slide3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70.png"/><Relationship Id="rId12" Type="http://schemas.openxmlformats.org/officeDocument/2006/relationships/image" Target="../media/image67.emf"/><Relationship Id="rId13" Type="http://schemas.openxmlformats.org/officeDocument/2006/relationships/image" Target="../media/image68.emf"/><Relationship Id="rId14" Type="http://schemas.openxmlformats.org/officeDocument/2006/relationships/image" Target="../media/image71.emf"/><Relationship Id="rId15" Type="http://schemas.openxmlformats.org/officeDocument/2006/relationships/image" Target="../media/image72.emf"/><Relationship Id="rId16" Type="http://schemas.openxmlformats.org/officeDocument/2006/relationships/image" Target="../media/image7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emf"/><Relationship Id="rId3" Type="http://schemas.openxmlformats.org/officeDocument/2006/relationships/image" Target="../media/image64.emf"/><Relationship Id="rId4" Type="http://schemas.openxmlformats.org/officeDocument/2006/relationships/image" Target="../media/image65.emf"/><Relationship Id="rId5" Type="http://schemas.openxmlformats.org/officeDocument/2006/relationships/image" Target="../media/image59.emf"/><Relationship Id="rId6" Type="http://schemas.openxmlformats.org/officeDocument/2006/relationships/image" Target="../media/image60.emf"/><Relationship Id="rId7" Type="http://schemas.openxmlformats.org/officeDocument/2006/relationships/image" Target="../media/image61.emf"/><Relationship Id="rId8" Type="http://schemas.openxmlformats.org/officeDocument/2006/relationships/image" Target="../media/image62.emf"/><Relationship Id="rId9" Type="http://schemas.openxmlformats.org/officeDocument/2006/relationships/image" Target="../media/image66.emf"/><Relationship Id="rId10" Type="http://schemas.openxmlformats.org/officeDocument/2006/relationships/image" Target="../media/image69.e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azure.microsoft.com/en-us/documentation/articles/automation-webhooks/" TargetMode="External"/><Relationship Id="rId3" Type="http://schemas.openxmlformats.org/officeDocument/2006/relationships/hyperlink" Target="https://blogs.technet.microsoft.com/heyscriptingguy/2015/10/28/use-powershell-to-scale-azure-websites/" TargetMode="Externa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4" Type="http://schemas.openxmlformats.org/officeDocument/2006/relationships/image" Target="../media/image76.jpeg"/><Relationship Id="rId5" Type="http://schemas.openxmlformats.org/officeDocument/2006/relationships/image" Target="../media/image77.png"/><Relationship Id="rId6" Type="http://schemas.openxmlformats.org/officeDocument/2006/relationships/image" Target="../media/image78.png"/><Relationship Id="rId7" Type="http://schemas.openxmlformats.org/officeDocument/2006/relationships/image" Target="../media/image79.png"/><Relationship Id="rId8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1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2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tiff"/><Relationship Id="rId4" Type="http://schemas.openxmlformats.org/officeDocument/2006/relationships/image" Target="../media/image84.tiff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logs.msdn.microsoft.com/webdev/2016/03/21/remote-debug-aspnet-core-on-azure/" TargetMode="Externa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4" Type="http://schemas.openxmlformats.org/officeDocument/2006/relationships/image" Target="../media/image8.tiff"/><Relationship Id="rId5" Type="http://schemas.openxmlformats.org/officeDocument/2006/relationships/image" Target="../media/image9.tiff"/><Relationship Id="rId6" Type="http://schemas.openxmlformats.org/officeDocument/2006/relationships/image" Target="../media/image10.png"/><Relationship Id="rId7" Type="http://schemas.openxmlformats.org/officeDocument/2006/relationships/image" Target="../media/image11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ocs.asp.net/en/latest/conceptual-overview/dotnetcore.html" TargetMode="External"/><Relationship Id="rId3" Type="http://schemas.openxmlformats.org/officeDocument/2006/relationships/hyperlink" Target="http://weblogs.asp.net/scottgu/introducing-asp-net-5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4" Type="http://schemas.openxmlformats.org/officeDocument/2006/relationships/image" Target="../media/image14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780" y="5187971"/>
            <a:ext cx="6858000" cy="1670029"/>
          </a:xfrm>
        </p:spPr>
        <p:txBody>
          <a:bodyPr>
            <a:normAutofit/>
          </a:bodyPr>
          <a:lstStyle/>
          <a:p>
            <a:r>
              <a:rPr lang="it-IT" b="1" dirty="0" smtClean="0">
                <a:latin typeface="+mj-lt"/>
              </a:rPr>
              <a:t>Andrea Dottor</a:t>
            </a:r>
            <a:r>
              <a:rPr lang="it-IT" dirty="0" smtClean="0">
                <a:latin typeface="+mj-lt"/>
              </a:rPr>
              <a:t> </a:t>
            </a:r>
            <a:r>
              <a:rPr lang="it-IT" dirty="0">
                <a:latin typeface="+mj-lt"/>
              </a:rPr>
              <a:t/>
            </a:r>
            <a:br>
              <a:rPr lang="it-IT" dirty="0">
                <a:latin typeface="+mj-lt"/>
              </a:rPr>
            </a:br>
            <a:r>
              <a:rPr lang="it-IT" i="1" dirty="0" smtClean="0">
                <a:latin typeface="+mj-lt"/>
              </a:rPr>
              <a:t>Microsoft MVP ASP.NET</a:t>
            </a:r>
          </a:p>
          <a:p>
            <a:r>
              <a:rPr lang="it-IT" i="1" dirty="0"/>
              <a:t> </a:t>
            </a:r>
            <a:r>
              <a:rPr lang="it-IT" i="1" dirty="0" smtClean="0"/>
              <a:t>       @</a:t>
            </a:r>
            <a:r>
              <a:rPr lang="it-IT" i="1" dirty="0"/>
              <a:t>dottor</a:t>
            </a:r>
            <a:endParaRPr lang="it-IT" i="1" dirty="0">
              <a:latin typeface="+mj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98394" y="2221021"/>
            <a:ext cx="7947212" cy="2019362"/>
          </a:xfrm>
        </p:spPr>
        <p:txBody>
          <a:bodyPr>
            <a:normAutofit/>
          </a:bodyPr>
          <a:lstStyle/>
          <a:p>
            <a:pPr fontAlgn="ctr"/>
            <a:r>
              <a:rPr lang="en-US" dirty="0" err="1"/>
              <a:t>Sviluppare</a:t>
            </a:r>
            <a:r>
              <a:rPr lang="en-US" dirty="0"/>
              <a:t> Azure Web </a:t>
            </a:r>
            <a:r>
              <a:rPr lang="en-US" dirty="0" smtClean="0"/>
              <a:t>Apps</a:t>
            </a:r>
            <a:endParaRPr lang="it-IT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5325" y="5943363"/>
            <a:ext cx="432000" cy="4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1232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Azure</a:t>
            </a:r>
            <a:r>
              <a:rPr lang="it-IT" dirty="0"/>
              <a:t> </a:t>
            </a:r>
            <a:r>
              <a:rPr lang="it-IT" dirty="0" err="1"/>
              <a:t>App</a:t>
            </a:r>
            <a:r>
              <a:rPr lang="it-IT" dirty="0"/>
              <a:t> Service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562432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1" y="981636"/>
            <a:ext cx="9144000" cy="5405717"/>
          </a:xfrm>
          <a:prstGeom prst="rect">
            <a:avLst/>
          </a:prstGeom>
          <a:solidFill>
            <a:srgbClr val="0072C6"/>
          </a:solidFill>
          <a:ln>
            <a:solidFill>
              <a:srgbClr val="0072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2" name="Group 1"/>
          <p:cNvGrpSpPr/>
          <p:nvPr/>
        </p:nvGrpSpPr>
        <p:grpSpPr>
          <a:xfrm>
            <a:off x="3489287" y="1870408"/>
            <a:ext cx="1803970" cy="2108986"/>
            <a:chOff x="2446422" y="1377469"/>
            <a:chExt cx="2453525" cy="2868367"/>
          </a:xfrm>
        </p:grpSpPr>
        <p:sp>
          <p:nvSpPr>
            <p:cNvPr id="31" name="Rectangle 30"/>
            <p:cNvSpPr/>
            <p:nvPr/>
          </p:nvSpPr>
          <p:spPr>
            <a:xfrm>
              <a:off x="2613947" y="3249242"/>
              <a:ext cx="2286000" cy="99659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37141" tIns="137141" rIns="137141" bIns="137141" rtlCol="0" anchor="b"/>
            <a:lstStyle/>
            <a:p>
              <a:pPr algn="ctr" defTabSz="685739"/>
              <a:r>
                <a:rPr lang="en-US" sz="1765" dirty="0">
                  <a:solidFill>
                    <a:srgbClr val="FFFFFF"/>
                  </a:solidFill>
                  <a:latin typeface="Segoe UI Light"/>
                </a:rPr>
                <a:t>Mobile </a:t>
              </a:r>
              <a:r>
                <a:rPr lang="en-US" sz="1765" dirty="0">
                  <a:solidFill>
                    <a:srgbClr val="FFFFFF"/>
                  </a:solidFill>
                  <a:latin typeface="Segoe UI Light"/>
                </a:rPr>
                <a:t>Services</a:t>
              </a:r>
              <a:endParaRPr lang="en-US" sz="1765" dirty="0">
                <a:solidFill>
                  <a:srgbClr val="FFFFFF"/>
                </a:solidFill>
                <a:latin typeface="Segoe UI Light"/>
              </a:endParaRPr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17791" y="1912227"/>
              <a:ext cx="838572" cy="1204104"/>
            </a:xfrm>
            <a:prstGeom prst="rect">
              <a:avLst/>
            </a:prstGeom>
          </p:spPr>
        </p:pic>
        <p:cxnSp>
          <p:nvCxnSpPr>
            <p:cNvPr id="15" name="Straight Connector 14"/>
            <p:cNvCxnSpPr/>
            <p:nvPr/>
          </p:nvCxnSpPr>
          <p:spPr>
            <a:xfrm>
              <a:off x="2446422" y="1377469"/>
              <a:ext cx="0" cy="2650989"/>
            </a:xfrm>
            <a:prstGeom prst="line">
              <a:avLst/>
            </a:prstGeom>
            <a:ln>
              <a:solidFill>
                <a:srgbClr val="008EC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1793769" y="2253468"/>
            <a:ext cx="1680797" cy="1734980"/>
            <a:chOff x="140401" y="1898457"/>
            <a:chExt cx="2286000" cy="2359693"/>
          </a:xfrm>
        </p:grpSpPr>
        <p:sp>
          <p:nvSpPr>
            <p:cNvPr id="35" name="Rectangle 34"/>
            <p:cNvSpPr/>
            <p:nvPr/>
          </p:nvSpPr>
          <p:spPr>
            <a:xfrm>
              <a:off x="140401" y="3261556"/>
              <a:ext cx="2286000" cy="99659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37141" tIns="137141" rIns="137141" bIns="137141" rtlCol="0" anchor="b"/>
            <a:lstStyle/>
            <a:p>
              <a:pPr algn="ctr" defTabSz="685739"/>
              <a:r>
                <a:rPr lang="en-US" sz="1765" dirty="0">
                  <a:solidFill>
                    <a:srgbClr val="FFFFFF"/>
                  </a:solidFill>
                  <a:latin typeface="Segoe UI Light"/>
                </a:rPr>
                <a:t>Azure Websites</a:t>
              </a:r>
              <a:endParaRPr lang="en-US" sz="1765" dirty="0">
                <a:solidFill>
                  <a:srgbClr val="FFFFFF"/>
                </a:solidFill>
                <a:latin typeface="Segoe UI Light"/>
              </a:endParaRPr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6944" y="1898457"/>
              <a:ext cx="1226857" cy="1198255"/>
            </a:xfrm>
            <a:prstGeom prst="rect">
              <a:avLst/>
            </a:prstGeom>
          </p:spPr>
        </p:pic>
      </p:grpSp>
      <p:grpSp>
        <p:nvGrpSpPr>
          <p:cNvPr id="3" name="Group 2"/>
          <p:cNvGrpSpPr/>
          <p:nvPr/>
        </p:nvGrpSpPr>
        <p:grpSpPr>
          <a:xfrm>
            <a:off x="5340345" y="1870409"/>
            <a:ext cx="1756882" cy="2117473"/>
            <a:chOff x="4963990" y="1687706"/>
            <a:chExt cx="2389482" cy="2879911"/>
          </a:xfrm>
        </p:grpSpPr>
        <p:sp>
          <p:nvSpPr>
            <p:cNvPr id="53" name="Rectangle 52"/>
            <p:cNvSpPr/>
            <p:nvPr/>
          </p:nvSpPr>
          <p:spPr>
            <a:xfrm>
              <a:off x="5067472" y="3571023"/>
              <a:ext cx="2286000" cy="99659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37141" tIns="137141" rIns="137141" bIns="137141" rtlCol="0" anchor="b"/>
            <a:lstStyle/>
            <a:p>
              <a:pPr algn="ctr" defTabSz="685739"/>
              <a:r>
                <a:rPr lang="en-US" sz="1765" dirty="0">
                  <a:solidFill>
                    <a:srgbClr val="FFFFFF"/>
                  </a:solidFill>
                  <a:latin typeface="Segoe UI Light"/>
                </a:rPr>
                <a:t>BizTalk Services</a:t>
              </a:r>
              <a:endParaRPr lang="en-US" sz="1765" dirty="0">
                <a:solidFill>
                  <a:srgbClr val="FFFFFF"/>
                </a:solidFill>
                <a:latin typeface="Segoe UI Light"/>
              </a:endParaRPr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471472" y="2170934"/>
              <a:ext cx="1408397" cy="1380282"/>
            </a:xfrm>
            <a:prstGeom prst="rect">
              <a:avLst/>
            </a:prstGeom>
          </p:spPr>
        </p:pic>
        <p:cxnSp>
          <p:nvCxnSpPr>
            <p:cNvPr id="37" name="Straight Connector 36"/>
            <p:cNvCxnSpPr/>
            <p:nvPr/>
          </p:nvCxnSpPr>
          <p:spPr>
            <a:xfrm>
              <a:off x="4963990" y="1687706"/>
              <a:ext cx="0" cy="2650989"/>
            </a:xfrm>
            <a:prstGeom prst="line">
              <a:avLst/>
            </a:prstGeom>
            <a:ln>
              <a:solidFill>
                <a:srgbClr val="008EC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Rectangle 19"/>
          <p:cNvSpPr/>
          <p:nvPr/>
        </p:nvSpPr>
        <p:spPr>
          <a:xfrm>
            <a:off x="3600821" y="2858364"/>
            <a:ext cx="4888236" cy="13764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36179" indent="-336179">
              <a:spcAft>
                <a:spcPts val="1324"/>
              </a:spcAft>
              <a:buFont typeface="Wingdings" panose="05000000000000000000" pitchFamily="2" charset="2"/>
              <a:buChar char="à"/>
            </a:pPr>
            <a:r>
              <a:rPr lang="en-US" sz="2059" dirty="0">
                <a:solidFill>
                  <a:srgbClr val="FFFFFF"/>
                </a:solidFill>
                <a:latin typeface="Segoe UI Light"/>
                <a:ea typeface="Calibri" panose="020F0502020204030204" pitchFamily="34" charset="0"/>
                <a:cs typeface="Times New Roman" panose="02020603050405020304" pitchFamily="18" charset="0"/>
              </a:rPr>
              <a:t>Unique integrated offering</a:t>
            </a:r>
          </a:p>
          <a:p>
            <a:pPr marL="336179" indent="-336179">
              <a:spcAft>
                <a:spcPts val="1324"/>
              </a:spcAft>
              <a:buFont typeface="Wingdings" panose="05000000000000000000" pitchFamily="2" charset="2"/>
              <a:buChar char="à"/>
            </a:pPr>
            <a:r>
              <a:rPr lang="en-US" sz="2059" dirty="0">
                <a:solidFill>
                  <a:srgbClr val="FFFFFF"/>
                </a:solidFill>
                <a:latin typeface="Segoe UI Light"/>
                <a:ea typeface="Calibri" panose="020F0502020204030204" pitchFamily="34" charset="0"/>
                <a:cs typeface="Times New Roman" panose="02020603050405020304" pitchFamily="18" charset="0"/>
              </a:rPr>
              <a:t>Build rich, engaging &amp; intelligent apps</a:t>
            </a:r>
          </a:p>
          <a:p>
            <a:pPr marL="336179" indent="-336179">
              <a:spcAft>
                <a:spcPts val="1324"/>
              </a:spcAft>
              <a:buFont typeface="Wingdings" panose="05000000000000000000" pitchFamily="2" charset="2"/>
              <a:buChar char="à"/>
            </a:pPr>
            <a:r>
              <a:rPr lang="en-US" sz="2059" dirty="0">
                <a:solidFill>
                  <a:srgbClr val="FFFFFF"/>
                </a:solidFill>
                <a:latin typeface="Segoe UI Light"/>
                <a:ea typeface="Calibri" panose="020F0502020204030204" pitchFamily="34" charset="0"/>
                <a:cs typeface="Times New Roman" panose="02020603050405020304" pitchFamily="18" charset="0"/>
              </a:rPr>
              <a:t>Scale as your business grows</a:t>
            </a:r>
            <a:endParaRPr lang="en-US" sz="809" dirty="0">
              <a:solidFill>
                <a:srgbClr val="FFFFFF"/>
              </a:solidFill>
              <a:latin typeface="Segoe UI Ligh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1596" y="2746170"/>
            <a:ext cx="1807052" cy="1807050"/>
          </a:xfrm>
          <a:prstGeom prst="rect">
            <a:avLst/>
          </a:prstGeom>
        </p:spPr>
      </p:pic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Introducing Azure App </a:t>
            </a:r>
            <a:r>
              <a:rPr lang="en-US" dirty="0" smtClean="0"/>
              <a:t>Service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96912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" dur="125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125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" dur="125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25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25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6" presetClass="emph" presetSubtype="0" fill="hold" nodeType="withEffect">
                                  <p:stCondLst>
                                    <p:cond delay="50"/>
                                  </p:stCondLst>
                                  <p:childTnLst>
                                    <p:animScale>
                                      <p:cBhvr>
                                        <p:cTn id="27" dur="750" fill="hold"/>
                                        <p:tgtEl>
                                          <p:spTgt spid="22"/>
                                        </p:tgtEl>
                                      </p:cBhvr>
                                      <p:by x="126000" y="126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5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981636"/>
            <a:ext cx="9144000" cy="5405717"/>
          </a:xfrm>
          <a:prstGeom prst="rect">
            <a:avLst/>
          </a:prstGeom>
          <a:solidFill>
            <a:srgbClr val="0072C6"/>
          </a:solidFill>
          <a:ln>
            <a:solidFill>
              <a:srgbClr val="0072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028" y="2506601"/>
            <a:ext cx="2286188" cy="228618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6395" y="3389080"/>
            <a:ext cx="569236" cy="52122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4666" y="852779"/>
            <a:ext cx="4123848" cy="515481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9131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9454E-6 3.03677E-6 L -0.45825 -0.00091 " pathEditMode="relative" rAng="0" ptsTypes="AA">
                                      <p:cBhvr>
                                        <p:cTn id="9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913" y="-4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" y="981636"/>
            <a:ext cx="9144000" cy="5405717"/>
          </a:xfrm>
          <a:prstGeom prst="rect">
            <a:avLst/>
          </a:prstGeom>
          <a:solidFill>
            <a:srgbClr val="0072C6"/>
          </a:solidFill>
          <a:ln>
            <a:solidFill>
              <a:srgbClr val="0072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9" name="Title 2"/>
          <p:cNvSpPr txBox="1">
            <a:spLocks/>
          </p:cNvSpPr>
          <p:nvPr/>
        </p:nvSpPr>
        <p:spPr>
          <a:xfrm>
            <a:off x="4151922" y="3155965"/>
            <a:ext cx="4278223" cy="123132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Aft>
                <a:spcPts val="441"/>
              </a:spcAft>
            </a:pPr>
            <a:r>
              <a:rPr lang="en-US" sz="5294" dirty="0">
                <a:solidFill>
                  <a:srgbClr val="FFFFFF"/>
                </a:solidFill>
              </a:rPr>
              <a:t>One price</a:t>
            </a:r>
            <a:endParaRPr lang="en-US" sz="3529" dirty="0">
              <a:solidFill>
                <a:srgbClr val="FFFFFF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028" y="2506601"/>
            <a:ext cx="2286188" cy="2286188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3620801" y="3519609"/>
            <a:ext cx="340209" cy="200354"/>
            <a:chOff x="4924540" y="2915646"/>
            <a:chExt cx="462708" cy="272496"/>
          </a:xfrm>
          <a:solidFill>
            <a:schemeClr val="tx1"/>
          </a:solidFill>
        </p:grpSpPr>
        <p:sp>
          <p:nvSpPr>
            <p:cNvPr id="15" name="Rectangle 14"/>
            <p:cNvSpPr/>
            <p:nvPr/>
          </p:nvSpPr>
          <p:spPr bwMode="auto">
            <a:xfrm>
              <a:off x="4924540" y="2915646"/>
              <a:ext cx="462708" cy="85209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64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765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6" name="Rectangle 15"/>
            <p:cNvSpPr/>
            <p:nvPr/>
          </p:nvSpPr>
          <p:spPr bwMode="auto">
            <a:xfrm>
              <a:off x="4924540" y="3102933"/>
              <a:ext cx="462708" cy="85209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64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765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App </a:t>
            </a:r>
            <a:r>
              <a:rPr lang="en-US" dirty="0" smtClean="0"/>
              <a:t>Service – One price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03117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" y="981636"/>
            <a:ext cx="9144000" cy="5405717"/>
          </a:xfrm>
          <a:prstGeom prst="rect">
            <a:avLst/>
          </a:prstGeom>
          <a:solidFill>
            <a:srgbClr val="0072C6"/>
          </a:solidFill>
          <a:ln>
            <a:solidFill>
              <a:srgbClr val="0072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31" name="Group 30"/>
          <p:cNvGrpSpPr/>
          <p:nvPr/>
        </p:nvGrpSpPr>
        <p:grpSpPr>
          <a:xfrm>
            <a:off x="923097" y="2544704"/>
            <a:ext cx="2154000" cy="961396"/>
            <a:chOff x="5777129" y="952400"/>
            <a:chExt cx="2929589" cy="1307565"/>
          </a:xfrm>
        </p:grpSpPr>
        <p:sp>
          <p:nvSpPr>
            <p:cNvPr id="34" name="TextBox 33"/>
            <p:cNvSpPr txBox="1"/>
            <p:nvPr/>
          </p:nvSpPr>
          <p:spPr>
            <a:xfrm>
              <a:off x="5777129" y="1750116"/>
              <a:ext cx="2929589" cy="509849"/>
            </a:xfrm>
            <a:prstGeom prst="hexagon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72358">
                <a:defRPr/>
              </a:pPr>
              <a:r>
                <a:rPr lang="en-US" sz="1377" b="1" kern="0" cap="all" dirty="0">
                  <a:solidFill>
                    <a:srgbClr val="FFFFFF"/>
                  </a:solidFill>
                </a:rPr>
                <a:t>Web Apps</a:t>
              </a:r>
            </a:p>
          </p:txBody>
        </p:sp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10333" y="952400"/>
              <a:ext cx="724385" cy="707495"/>
            </a:xfrm>
            <a:prstGeom prst="rect">
              <a:avLst/>
            </a:prstGeom>
          </p:spPr>
        </p:pic>
      </p:grpSp>
      <p:sp>
        <p:nvSpPr>
          <p:cNvPr id="48" name="TextBox 47"/>
          <p:cNvSpPr txBox="1"/>
          <p:nvPr/>
        </p:nvSpPr>
        <p:spPr>
          <a:xfrm>
            <a:off x="3773133" y="1522095"/>
            <a:ext cx="4861067" cy="3766751"/>
          </a:xfrm>
          <a:prstGeom prst="rect">
            <a:avLst/>
          </a:prstGeom>
          <a:noFill/>
        </p:spPr>
        <p:txBody>
          <a:bodyPr wrap="square" rtlCol="0" anchor="t" anchorCtr="0">
            <a:noAutofit/>
          </a:bodyPr>
          <a:lstStyle/>
          <a:p>
            <a:pPr marL="46692" defTabSz="658962">
              <a:spcAft>
                <a:spcPts val="1765"/>
              </a:spcAft>
            </a:pPr>
            <a:r>
              <a:rPr lang="en-US" sz="2353" dirty="0">
                <a:solidFill>
                  <a:srgbClr val="FFFFFF"/>
                </a:solidFill>
                <a:latin typeface="Segoe UI Light"/>
              </a:rPr>
              <a:t>Full capability set available including:</a:t>
            </a:r>
            <a:endParaRPr lang="en-US" sz="2353" dirty="0">
              <a:solidFill>
                <a:srgbClr val="FFFFFF"/>
              </a:solidFill>
              <a:latin typeface="Segoe UI Light"/>
            </a:endParaRPr>
          </a:p>
          <a:p>
            <a:pPr marL="641729" lvl="1" indent="-252134" defTabSz="658962">
              <a:spcAft>
                <a:spcPts val="1765"/>
              </a:spcAft>
              <a:buFont typeface="Arial" panose="020B0604020202020204" pitchFamily="34" charset="0"/>
              <a:buChar char="•"/>
            </a:pPr>
            <a:r>
              <a:rPr lang="en-US" sz="1765" dirty="0">
                <a:solidFill>
                  <a:srgbClr val="FFFFFF"/>
                </a:solidFill>
                <a:latin typeface="Segoe UI Light"/>
              </a:rPr>
              <a:t>.NET, Node.js, Java, PHP, and Python</a:t>
            </a:r>
          </a:p>
          <a:p>
            <a:pPr marL="641729" lvl="1" indent="-252134" defTabSz="658962">
              <a:spcAft>
                <a:spcPts val="1765"/>
              </a:spcAft>
              <a:buFont typeface="Arial" panose="020B0604020202020204" pitchFamily="34" charset="0"/>
              <a:buChar char="•"/>
            </a:pPr>
            <a:r>
              <a:rPr lang="en-US" sz="1765" dirty="0" err="1">
                <a:solidFill>
                  <a:srgbClr val="FFFFFF"/>
                </a:solidFill>
                <a:latin typeface="Segoe UI Light"/>
              </a:rPr>
              <a:t>WebJobs</a:t>
            </a:r>
            <a:r>
              <a:rPr lang="en-US" sz="1765" dirty="0">
                <a:solidFill>
                  <a:srgbClr val="FFFFFF"/>
                </a:solidFill>
                <a:latin typeface="Segoe UI Light"/>
              </a:rPr>
              <a:t> for long running tasks</a:t>
            </a:r>
          </a:p>
          <a:p>
            <a:pPr marL="641729" lvl="1" indent="-252134" defTabSz="658962">
              <a:spcAft>
                <a:spcPts val="1765"/>
              </a:spcAft>
              <a:buFont typeface="Arial" panose="020B0604020202020204" pitchFamily="34" charset="0"/>
              <a:buChar char="•"/>
            </a:pPr>
            <a:r>
              <a:rPr lang="en-US" sz="1765" dirty="0">
                <a:solidFill>
                  <a:srgbClr val="FFFFFF"/>
                </a:solidFill>
                <a:latin typeface="Segoe UI Light"/>
              </a:rPr>
              <a:t>Integrated VS publish, remote debug…</a:t>
            </a:r>
          </a:p>
          <a:p>
            <a:pPr marL="641729" lvl="1" indent="-252134" defTabSz="658962">
              <a:spcAft>
                <a:spcPts val="1765"/>
              </a:spcAft>
              <a:buFont typeface="Arial" panose="020B0604020202020204" pitchFamily="34" charset="0"/>
              <a:buChar char="•"/>
            </a:pPr>
            <a:r>
              <a:rPr lang="en-US" sz="1765" dirty="0">
                <a:solidFill>
                  <a:srgbClr val="FFFFFF"/>
                </a:solidFill>
                <a:latin typeface="Segoe UI Light"/>
              </a:rPr>
              <a:t>CI with GitHub, </a:t>
            </a:r>
            <a:r>
              <a:rPr lang="en-US" sz="1765" dirty="0" err="1">
                <a:solidFill>
                  <a:srgbClr val="FFFFFF"/>
                </a:solidFill>
                <a:latin typeface="Segoe UI Light"/>
              </a:rPr>
              <a:t>BitBucket</a:t>
            </a:r>
            <a:r>
              <a:rPr lang="en-US" sz="1765" dirty="0">
                <a:solidFill>
                  <a:srgbClr val="FFFFFF"/>
                </a:solidFill>
                <a:latin typeface="Segoe UI Light"/>
              </a:rPr>
              <a:t>, VSO </a:t>
            </a:r>
          </a:p>
          <a:p>
            <a:pPr marL="641729" lvl="1" indent="-252134" defTabSz="658962">
              <a:spcAft>
                <a:spcPts val="1765"/>
              </a:spcAft>
              <a:buFont typeface="Arial" panose="020B0604020202020204" pitchFamily="34" charset="0"/>
              <a:buChar char="•"/>
            </a:pPr>
            <a:r>
              <a:rPr lang="en-US" sz="1765" dirty="0">
                <a:solidFill>
                  <a:srgbClr val="FFFFFF"/>
                </a:solidFill>
                <a:latin typeface="Segoe UI Light"/>
              </a:rPr>
              <a:t>Auto-load balance, </a:t>
            </a:r>
            <a:r>
              <a:rPr lang="en-US" sz="1765" dirty="0" err="1">
                <a:solidFill>
                  <a:srgbClr val="FFFFFF"/>
                </a:solidFill>
                <a:latin typeface="Segoe UI Light"/>
              </a:rPr>
              <a:t>Autoscale</a:t>
            </a:r>
            <a:r>
              <a:rPr lang="en-US" sz="1765" dirty="0">
                <a:solidFill>
                  <a:srgbClr val="FFFFFF"/>
                </a:solidFill>
                <a:latin typeface="Segoe UI Light"/>
              </a:rPr>
              <a:t>, Geo DR</a:t>
            </a:r>
          </a:p>
          <a:p>
            <a:pPr marL="641729" lvl="1" indent="-252134" defTabSz="658962">
              <a:spcAft>
                <a:spcPts val="1765"/>
              </a:spcAft>
              <a:buFont typeface="Arial" panose="020B0604020202020204" pitchFamily="34" charset="0"/>
              <a:buChar char="•"/>
            </a:pPr>
            <a:r>
              <a:rPr lang="en-US" sz="1765" dirty="0">
                <a:solidFill>
                  <a:srgbClr val="FFFFFF"/>
                </a:solidFill>
                <a:latin typeface="Segoe UI Light"/>
              </a:rPr>
              <a:t>Virtual networking and hybrid connections</a:t>
            </a:r>
          </a:p>
          <a:p>
            <a:pPr marL="641729" lvl="1" indent="-252134" defTabSz="658962">
              <a:spcAft>
                <a:spcPts val="1765"/>
              </a:spcAft>
              <a:buFont typeface="Arial" panose="020B0604020202020204" pitchFamily="34" charset="0"/>
              <a:buChar char="•"/>
            </a:pPr>
            <a:r>
              <a:rPr lang="en-US" sz="1765" dirty="0">
                <a:solidFill>
                  <a:srgbClr val="FFFFFF"/>
                </a:solidFill>
                <a:latin typeface="Segoe UI Light"/>
              </a:rPr>
              <a:t>Site slots for staged deployments</a:t>
            </a:r>
          </a:p>
        </p:txBody>
      </p:sp>
      <p:sp>
        <p:nvSpPr>
          <p:cNvPr id="49" name="Rectangle 48"/>
          <p:cNvSpPr/>
          <p:nvPr/>
        </p:nvSpPr>
        <p:spPr>
          <a:xfrm>
            <a:off x="1097796" y="3636405"/>
            <a:ext cx="2054088" cy="6868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58962">
              <a:spcAft>
                <a:spcPts val="441"/>
              </a:spcAft>
            </a:pPr>
            <a:r>
              <a:rPr lang="en-US" sz="1765" dirty="0">
                <a:solidFill>
                  <a:srgbClr val="FFFFFF"/>
                </a:solidFill>
                <a:latin typeface="Segoe UI Light"/>
              </a:rPr>
              <a:t>Web apps run as-is</a:t>
            </a:r>
          </a:p>
          <a:p>
            <a:pPr algn="ctr" defTabSz="658962">
              <a:spcAft>
                <a:spcPts val="441"/>
              </a:spcAft>
            </a:pPr>
            <a:r>
              <a:rPr lang="en-US" sz="1765" dirty="0">
                <a:solidFill>
                  <a:srgbClr val="FFFFFF"/>
                </a:solidFill>
                <a:latin typeface="Segoe UI Light"/>
              </a:rPr>
              <a:t>no changes required</a:t>
            </a:r>
            <a:endParaRPr lang="en-US" sz="1765" dirty="0">
              <a:solidFill>
                <a:srgbClr val="FFFFFF"/>
              </a:solidFill>
              <a:latin typeface="Segoe UI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6533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" y="981636"/>
            <a:ext cx="9144000" cy="5405717"/>
          </a:xfrm>
          <a:prstGeom prst="rect">
            <a:avLst/>
          </a:prstGeom>
          <a:solidFill>
            <a:srgbClr val="0072C6"/>
          </a:solidFill>
          <a:ln>
            <a:solidFill>
              <a:srgbClr val="0072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8" name="TextBox 47"/>
          <p:cNvSpPr txBox="1"/>
          <p:nvPr/>
        </p:nvSpPr>
        <p:spPr>
          <a:xfrm>
            <a:off x="3854627" y="1482803"/>
            <a:ext cx="4861067" cy="3766751"/>
          </a:xfrm>
          <a:prstGeom prst="rect">
            <a:avLst/>
          </a:prstGeom>
          <a:noFill/>
        </p:spPr>
        <p:txBody>
          <a:bodyPr wrap="square" rtlCol="0" anchor="t" anchorCtr="0">
            <a:noAutofit/>
          </a:bodyPr>
          <a:lstStyle/>
          <a:p>
            <a:pPr marL="46692" defTabSz="658962">
              <a:spcAft>
                <a:spcPts val="1765"/>
              </a:spcAft>
            </a:pPr>
            <a:r>
              <a:rPr lang="en-US" sz="2353" dirty="0">
                <a:solidFill>
                  <a:srgbClr val="FFFFFF"/>
                </a:solidFill>
                <a:latin typeface="Segoe UI Light"/>
              </a:rPr>
              <a:t>New capabilities for Mobile apps:</a:t>
            </a:r>
            <a:endParaRPr lang="en-US" sz="2353" dirty="0">
              <a:solidFill>
                <a:srgbClr val="FFFFFF"/>
              </a:solidFill>
              <a:latin typeface="Segoe UI Light"/>
            </a:endParaRPr>
          </a:p>
          <a:p>
            <a:pPr marL="641729" lvl="1" indent="-252134" defTabSz="658962">
              <a:spcAft>
                <a:spcPts val="1765"/>
              </a:spcAft>
              <a:buFont typeface="Arial" panose="020B0604020202020204" pitchFamily="34" charset="0"/>
              <a:buChar char="•"/>
            </a:pPr>
            <a:r>
              <a:rPr lang="en-US" sz="1765" dirty="0" err="1">
                <a:solidFill>
                  <a:srgbClr val="FFFFFF"/>
                </a:solidFill>
                <a:latin typeface="Segoe UI Light"/>
              </a:rPr>
              <a:t>Webjobs</a:t>
            </a:r>
            <a:r>
              <a:rPr lang="en-US" sz="1765" dirty="0">
                <a:solidFill>
                  <a:srgbClr val="FFFFFF"/>
                </a:solidFill>
                <a:latin typeface="Segoe UI Light"/>
              </a:rPr>
              <a:t> for long running tasks</a:t>
            </a:r>
          </a:p>
          <a:p>
            <a:pPr marL="641729" lvl="1" indent="-252134" defTabSz="658962">
              <a:spcAft>
                <a:spcPts val="1765"/>
              </a:spcAft>
              <a:buFont typeface="Arial" panose="020B0604020202020204" pitchFamily="34" charset="0"/>
              <a:buChar char="•"/>
            </a:pPr>
            <a:r>
              <a:rPr lang="en-US" sz="1765" dirty="0">
                <a:solidFill>
                  <a:srgbClr val="FFFFFF"/>
                </a:solidFill>
                <a:latin typeface="Segoe UI Light"/>
              </a:rPr>
              <a:t>CI with </a:t>
            </a:r>
            <a:r>
              <a:rPr lang="en-US" sz="1765" dirty="0" err="1">
                <a:solidFill>
                  <a:srgbClr val="FFFFFF"/>
                </a:solidFill>
                <a:latin typeface="Segoe UI Light"/>
              </a:rPr>
              <a:t>GitHub</a:t>
            </a:r>
            <a:r>
              <a:rPr lang="en-US" sz="1765" dirty="0">
                <a:solidFill>
                  <a:srgbClr val="FFFFFF"/>
                </a:solidFill>
                <a:latin typeface="Segoe UI Light"/>
              </a:rPr>
              <a:t>, </a:t>
            </a:r>
            <a:r>
              <a:rPr lang="en-US" sz="1765" dirty="0" err="1">
                <a:solidFill>
                  <a:srgbClr val="FFFFFF"/>
                </a:solidFill>
                <a:latin typeface="Segoe UI Light"/>
              </a:rPr>
              <a:t>BitBucket</a:t>
            </a:r>
            <a:r>
              <a:rPr lang="en-US" sz="1765" dirty="0">
                <a:solidFill>
                  <a:srgbClr val="FFFFFF"/>
                </a:solidFill>
                <a:latin typeface="Segoe UI Light"/>
              </a:rPr>
              <a:t>, VSO </a:t>
            </a:r>
          </a:p>
          <a:p>
            <a:pPr marL="641729" lvl="1" indent="-252134" defTabSz="658962">
              <a:spcAft>
                <a:spcPts val="1765"/>
              </a:spcAft>
              <a:buFont typeface="Arial" panose="020B0604020202020204" pitchFamily="34" charset="0"/>
              <a:buChar char="•"/>
            </a:pPr>
            <a:r>
              <a:rPr lang="en-US" sz="1765" dirty="0">
                <a:solidFill>
                  <a:srgbClr val="FFFFFF"/>
                </a:solidFill>
                <a:latin typeface="Segoe UI Light"/>
              </a:rPr>
              <a:t>Auto-load balance, </a:t>
            </a:r>
            <a:r>
              <a:rPr lang="en-US" sz="1765" dirty="0" err="1">
                <a:solidFill>
                  <a:srgbClr val="FFFFFF"/>
                </a:solidFill>
                <a:latin typeface="Segoe UI Light"/>
              </a:rPr>
              <a:t>Autoscale</a:t>
            </a:r>
            <a:r>
              <a:rPr lang="en-US" sz="1765" dirty="0">
                <a:solidFill>
                  <a:srgbClr val="FFFFFF"/>
                </a:solidFill>
                <a:latin typeface="Segoe UI Light"/>
              </a:rPr>
              <a:t>, Geo DR</a:t>
            </a:r>
          </a:p>
          <a:p>
            <a:pPr marL="641729" lvl="1" indent="-252134" defTabSz="658962">
              <a:spcAft>
                <a:spcPts val="1765"/>
              </a:spcAft>
              <a:buFont typeface="Arial" panose="020B0604020202020204" pitchFamily="34" charset="0"/>
              <a:buChar char="•"/>
            </a:pPr>
            <a:r>
              <a:rPr lang="en-US" sz="1765" dirty="0">
                <a:solidFill>
                  <a:srgbClr val="FFFFFF"/>
                </a:solidFill>
                <a:latin typeface="Segoe UI Light"/>
              </a:rPr>
              <a:t>Virtual networking and hybrid connections</a:t>
            </a:r>
          </a:p>
          <a:p>
            <a:pPr marL="641729" lvl="1" indent="-252134" defTabSz="658962">
              <a:spcAft>
                <a:spcPts val="1765"/>
              </a:spcAft>
              <a:buFont typeface="Arial" panose="020B0604020202020204" pitchFamily="34" charset="0"/>
              <a:buChar char="•"/>
            </a:pPr>
            <a:r>
              <a:rPr lang="en-US" sz="1765" dirty="0">
                <a:solidFill>
                  <a:srgbClr val="FFFFFF"/>
                </a:solidFill>
                <a:latin typeface="Segoe UI Light"/>
              </a:rPr>
              <a:t>Site slots for staged deployments</a:t>
            </a:r>
          </a:p>
        </p:txBody>
      </p:sp>
      <p:sp>
        <p:nvSpPr>
          <p:cNvPr id="49" name="Rectangle 48"/>
          <p:cNvSpPr/>
          <p:nvPr/>
        </p:nvSpPr>
        <p:spPr>
          <a:xfrm>
            <a:off x="1037495" y="3634867"/>
            <a:ext cx="2041393" cy="63555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58962"/>
            <a:r>
              <a:rPr lang="en-US" sz="1765" dirty="0">
                <a:solidFill>
                  <a:srgbClr val="FFFFFF"/>
                </a:solidFill>
                <a:latin typeface="Segoe UI Light"/>
              </a:rPr>
              <a:t>Mobile services plus</a:t>
            </a:r>
          </a:p>
          <a:p>
            <a:pPr algn="ctr" defTabSz="658962">
              <a:spcAft>
                <a:spcPts val="1324"/>
              </a:spcAft>
            </a:pPr>
            <a:r>
              <a:rPr lang="en-US" sz="1765" dirty="0">
                <a:solidFill>
                  <a:srgbClr val="FFFFFF"/>
                </a:solidFill>
                <a:latin typeface="Segoe UI Light"/>
              </a:rPr>
              <a:t>a whole lot more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1040217" y="2510160"/>
            <a:ext cx="1937783" cy="1060105"/>
            <a:chOff x="8857428" y="774015"/>
            <a:chExt cx="2635519" cy="1441816"/>
          </a:xfrm>
        </p:grpSpPr>
        <p:sp>
          <p:nvSpPr>
            <p:cNvPr id="10" name="TextBox 9"/>
            <p:cNvSpPr txBox="1"/>
            <p:nvPr/>
          </p:nvSpPr>
          <p:spPr>
            <a:xfrm>
              <a:off x="8857428" y="1701980"/>
              <a:ext cx="2635519" cy="513851"/>
            </a:xfrm>
            <a:prstGeom prst="flowChartOffpageConnector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72358">
                <a:defRPr/>
              </a:pPr>
              <a:r>
                <a:rPr lang="en-US" sz="1377" b="1" kern="0" cap="all" dirty="0">
                  <a:solidFill>
                    <a:srgbClr val="FFFFFF"/>
                  </a:solidFill>
                </a:rPr>
                <a:t>Mobile Apps</a:t>
              </a:r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897141" y="774015"/>
              <a:ext cx="556316" cy="798813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7211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" y="981636"/>
            <a:ext cx="9144000" cy="5405717"/>
          </a:xfrm>
          <a:prstGeom prst="rect">
            <a:avLst/>
          </a:prstGeom>
          <a:solidFill>
            <a:srgbClr val="0072C6"/>
          </a:solidFill>
          <a:ln>
            <a:solidFill>
              <a:srgbClr val="0072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8" name="TextBox 47"/>
          <p:cNvSpPr txBox="1"/>
          <p:nvPr/>
        </p:nvSpPr>
        <p:spPr>
          <a:xfrm>
            <a:off x="3589774" y="1512529"/>
            <a:ext cx="5174817" cy="3766751"/>
          </a:xfrm>
          <a:prstGeom prst="rect">
            <a:avLst/>
          </a:prstGeom>
          <a:noFill/>
        </p:spPr>
        <p:txBody>
          <a:bodyPr wrap="square" rtlCol="0" anchor="t" anchorCtr="0">
            <a:noAutofit/>
          </a:bodyPr>
          <a:lstStyle/>
          <a:p>
            <a:pPr marL="46692" defTabSz="658962">
              <a:spcAft>
                <a:spcPts val="1765"/>
              </a:spcAft>
            </a:pPr>
            <a:r>
              <a:rPr lang="en-US" sz="2353" dirty="0">
                <a:solidFill>
                  <a:srgbClr val="FFFFFF"/>
                </a:solidFill>
                <a:latin typeface="Segoe UI Light"/>
              </a:rPr>
              <a:t>New Logic Apps for easy automation</a:t>
            </a:r>
            <a:endParaRPr lang="en-US" sz="2353" dirty="0">
              <a:solidFill>
                <a:srgbClr val="FFFFFF"/>
              </a:solidFill>
              <a:latin typeface="Segoe UI Light"/>
            </a:endParaRPr>
          </a:p>
          <a:p>
            <a:pPr marL="641729" lvl="1" indent="-252134" defTabSz="658962">
              <a:spcAft>
                <a:spcPts val="1765"/>
              </a:spcAft>
              <a:buFont typeface="Arial" panose="020B0604020202020204" pitchFamily="34" charset="0"/>
              <a:buChar char="•"/>
            </a:pPr>
            <a:r>
              <a:rPr lang="en-US" sz="1765" dirty="0">
                <a:solidFill>
                  <a:srgbClr val="FFFFFF"/>
                </a:solidFill>
                <a:latin typeface="Segoe UI Light"/>
              </a:rPr>
              <a:t>No code designer for rapid creation</a:t>
            </a:r>
          </a:p>
          <a:p>
            <a:pPr marL="641729" lvl="1" indent="-252134" defTabSz="658962">
              <a:spcAft>
                <a:spcPts val="1765"/>
              </a:spcAft>
              <a:buFont typeface="Arial" panose="020B0604020202020204" pitchFamily="34" charset="0"/>
              <a:buChar char="•"/>
            </a:pPr>
            <a:r>
              <a:rPr lang="en-US" sz="1765" dirty="0">
                <a:solidFill>
                  <a:srgbClr val="FFFFFF"/>
                </a:solidFill>
                <a:latin typeface="Segoe UI Light"/>
              </a:rPr>
              <a:t>Dozens of pre-built templates to get started</a:t>
            </a:r>
          </a:p>
          <a:p>
            <a:pPr marL="641729" lvl="1" indent="-252134" defTabSz="658962">
              <a:spcAft>
                <a:spcPts val="1765"/>
              </a:spcAft>
              <a:buFont typeface="Arial" panose="020B0604020202020204" pitchFamily="34" charset="0"/>
              <a:buChar char="•"/>
            </a:pPr>
            <a:r>
              <a:rPr lang="en-US" sz="1765" dirty="0">
                <a:solidFill>
                  <a:srgbClr val="FFFFFF"/>
                </a:solidFill>
                <a:latin typeface="Segoe UI Light"/>
              </a:rPr>
              <a:t>Out of box support for popular SaaS and on-premises apps</a:t>
            </a:r>
          </a:p>
          <a:p>
            <a:pPr marL="641729" lvl="1" indent="-252134" defTabSz="658962">
              <a:spcAft>
                <a:spcPts val="1765"/>
              </a:spcAft>
              <a:buFont typeface="Arial" panose="020B0604020202020204" pitchFamily="34" charset="0"/>
              <a:buChar char="•"/>
            </a:pPr>
            <a:r>
              <a:rPr lang="en-US" sz="1765" dirty="0">
                <a:solidFill>
                  <a:srgbClr val="FFFFFF"/>
                </a:solidFill>
                <a:latin typeface="Segoe UI Light"/>
              </a:rPr>
              <a:t>Use with custom API apps of your own</a:t>
            </a:r>
          </a:p>
          <a:p>
            <a:pPr marL="641729" lvl="1" indent="-252134" defTabSz="658962">
              <a:spcAft>
                <a:spcPts val="1765"/>
              </a:spcAft>
              <a:buFont typeface="Arial" panose="020B0604020202020204" pitchFamily="34" charset="0"/>
              <a:buChar char="•"/>
            </a:pPr>
            <a:r>
              <a:rPr lang="en-US" sz="1765" dirty="0" err="1">
                <a:solidFill>
                  <a:srgbClr val="FFFFFF"/>
                </a:solidFill>
                <a:latin typeface="Segoe UI Light"/>
              </a:rPr>
              <a:t>Biztalk</a:t>
            </a:r>
            <a:r>
              <a:rPr lang="en-US" sz="1765" dirty="0">
                <a:solidFill>
                  <a:srgbClr val="FFFFFF"/>
                </a:solidFill>
                <a:latin typeface="Segoe UI Light"/>
              </a:rPr>
              <a:t> APIs for expert integration scenarios</a:t>
            </a:r>
          </a:p>
        </p:txBody>
      </p:sp>
      <p:sp>
        <p:nvSpPr>
          <p:cNvPr id="49" name="Rectangle 48"/>
          <p:cNvSpPr/>
          <p:nvPr/>
        </p:nvSpPr>
        <p:spPr>
          <a:xfrm>
            <a:off x="1010985" y="3634867"/>
            <a:ext cx="2094421" cy="63555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58962"/>
            <a:r>
              <a:rPr lang="en-US" sz="1765" dirty="0">
                <a:solidFill>
                  <a:srgbClr val="FFFFFF"/>
                </a:solidFill>
                <a:latin typeface="Segoe UI Light"/>
              </a:rPr>
              <a:t>Automate SaaS and</a:t>
            </a:r>
          </a:p>
          <a:p>
            <a:pPr algn="ctr" defTabSz="658962"/>
            <a:r>
              <a:rPr lang="en-US" sz="1765" dirty="0">
                <a:solidFill>
                  <a:srgbClr val="FFFFFF"/>
                </a:solidFill>
                <a:latin typeface="Segoe UI Light"/>
              </a:rPr>
              <a:t>on-premises systems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1089300" y="2571279"/>
            <a:ext cx="1937783" cy="986189"/>
            <a:chOff x="8878944" y="3895961"/>
            <a:chExt cx="2635519" cy="1341285"/>
          </a:xfrm>
        </p:grpSpPr>
        <p:sp>
          <p:nvSpPr>
            <p:cNvPr id="13" name="TextBox 12"/>
            <p:cNvSpPr txBox="1"/>
            <p:nvPr/>
          </p:nvSpPr>
          <p:spPr>
            <a:xfrm>
              <a:off x="8878944" y="4823445"/>
              <a:ext cx="2635519" cy="4138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72358">
                <a:defRPr/>
              </a:pPr>
              <a:r>
                <a:rPr lang="en-US" sz="1377" b="1" kern="0" cap="all" dirty="0">
                  <a:solidFill>
                    <a:srgbClr val="FFFFFF"/>
                  </a:solidFill>
                </a:rPr>
                <a:t>LOGIC Apps</a:t>
              </a:r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803408" y="3895961"/>
              <a:ext cx="727877" cy="727065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9520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" y="981636"/>
            <a:ext cx="9144000" cy="5405717"/>
          </a:xfrm>
          <a:prstGeom prst="rect">
            <a:avLst/>
          </a:prstGeom>
          <a:solidFill>
            <a:srgbClr val="0072C6"/>
          </a:solidFill>
          <a:ln>
            <a:solidFill>
              <a:srgbClr val="0072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8" name="TextBox 47"/>
          <p:cNvSpPr txBox="1"/>
          <p:nvPr/>
        </p:nvSpPr>
        <p:spPr>
          <a:xfrm>
            <a:off x="3675342" y="1577763"/>
            <a:ext cx="5003681" cy="3766751"/>
          </a:xfrm>
          <a:prstGeom prst="rect">
            <a:avLst/>
          </a:prstGeom>
          <a:noFill/>
        </p:spPr>
        <p:txBody>
          <a:bodyPr wrap="square" rtlCol="0" anchor="t" anchorCtr="0">
            <a:noAutofit/>
          </a:bodyPr>
          <a:lstStyle/>
          <a:p>
            <a:pPr marL="46692" defTabSz="658962">
              <a:spcAft>
                <a:spcPts val="1765"/>
              </a:spcAft>
            </a:pPr>
            <a:r>
              <a:rPr lang="en-US" sz="2353" dirty="0">
                <a:solidFill>
                  <a:srgbClr val="FFFFFF"/>
                </a:solidFill>
                <a:latin typeface="Segoe UI Light"/>
              </a:rPr>
              <a:t>Easily use cloud or custom APIs:</a:t>
            </a:r>
            <a:endParaRPr lang="en-US" sz="2353" dirty="0">
              <a:solidFill>
                <a:srgbClr val="FFFFFF"/>
              </a:solidFill>
              <a:latin typeface="Segoe UI Light"/>
            </a:endParaRPr>
          </a:p>
          <a:p>
            <a:pPr marL="641729" lvl="1" indent="-252134" defTabSz="658962">
              <a:spcAft>
                <a:spcPts val="1765"/>
              </a:spcAft>
              <a:buFont typeface="Arial" panose="020B0604020202020204" pitchFamily="34" charset="0"/>
              <a:buChar char="•"/>
            </a:pPr>
            <a:r>
              <a:rPr lang="en-US" sz="1765" dirty="0">
                <a:solidFill>
                  <a:srgbClr val="FFFFFF"/>
                </a:solidFill>
                <a:latin typeface="Segoe UI Light"/>
              </a:rPr>
              <a:t>Dozens of built-in APIs for popular SaaS</a:t>
            </a:r>
          </a:p>
          <a:p>
            <a:pPr marL="641729" lvl="1" indent="-252134" defTabSz="658962">
              <a:spcAft>
                <a:spcPts val="1765"/>
              </a:spcAft>
              <a:buFont typeface="Arial" panose="020B0604020202020204" pitchFamily="34" charset="0"/>
              <a:buChar char="•"/>
            </a:pPr>
            <a:r>
              <a:rPr lang="en-US" sz="1765" dirty="0">
                <a:solidFill>
                  <a:srgbClr val="FFFFFF"/>
                </a:solidFill>
                <a:latin typeface="Segoe UI Light"/>
              </a:rPr>
              <a:t>An ecosystem of APIs for any need</a:t>
            </a:r>
            <a:endParaRPr lang="en-US" sz="1765" dirty="0">
              <a:solidFill>
                <a:srgbClr val="FFFFFF"/>
              </a:solidFill>
              <a:latin typeface="Segoe UI Light"/>
            </a:endParaRPr>
          </a:p>
          <a:p>
            <a:pPr marL="641729" lvl="1" indent="-252134" defTabSz="658962">
              <a:spcAft>
                <a:spcPts val="1765"/>
              </a:spcAft>
              <a:buFont typeface="Arial" panose="020B0604020202020204" pitchFamily="34" charset="0"/>
              <a:buChar char="•"/>
            </a:pPr>
            <a:r>
              <a:rPr lang="en-US" sz="1765" dirty="0">
                <a:solidFill>
                  <a:srgbClr val="FFFFFF"/>
                </a:solidFill>
                <a:latin typeface="Segoe UI Light"/>
              </a:rPr>
              <a:t>Create and publish custom, reusable APIs</a:t>
            </a:r>
          </a:p>
          <a:p>
            <a:pPr marL="641729" lvl="1" indent="-252134" defTabSz="658962">
              <a:spcAft>
                <a:spcPts val="1765"/>
              </a:spcAft>
              <a:buFont typeface="Arial" panose="020B0604020202020204" pitchFamily="34" charset="0"/>
              <a:buChar char="•"/>
            </a:pPr>
            <a:r>
              <a:rPr lang="en-US" sz="1765" dirty="0">
                <a:solidFill>
                  <a:srgbClr val="FFFFFF"/>
                </a:solidFill>
                <a:latin typeface="Segoe UI Light"/>
              </a:rPr>
              <a:t>Visual </a:t>
            </a:r>
            <a:r>
              <a:rPr lang="en-US" sz="1765" dirty="0">
                <a:solidFill>
                  <a:srgbClr val="FFFFFF"/>
                </a:solidFill>
                <a:latin typeface="Segoe UI Light"/>
              </a:rPr>
              <a:t>Studio tooling with one click </a:t>
            </a:r>
            <a:r>
              <a:rPr lang="en-US" sz="1765" dirty="0">
                <a:solidFill>
                  <a:srgbClr val="FFFFFF"/>
                </a:solidFill>
                <a:latin typeface="Segoe UI Light"/>
              </a:rPr>
              <a:t>publish and </a:t>
            </a:r>
            <a:r>
              <a:rPr lang="en-US" sz="1765" dirty="0">
                <a:solidFill>
                  <a:srgbClr val="FFFFFF"/>
                </a:solidFill>
                <a:latin typeface="Segoe UI Light"/>
              </a:rPr>
              <a:t>remote </a:t>
            </a:r>
            <a:r>
              <a:rPr lang="en-US" sz="1765" dirty="0">
                <a:solidFill>
                  <a:srgbClr val="FFFFFF"/>
                </a:solidFill>
                <a:latin typeface="Segoe UI Light"/>
              </a:rPr>
              <a:t>debugging</a:t>
            </a:r>
          </a:p>
          <a:p>
            <a:pPr marL="641729" lvl="1" indent="-252134" defTabSz="658962">
              <a:spcAft>
                <a:spcPts val="1765"/>
              </a:spcAft>
              <a:buFont typeface="Arial" panose="020B0604020202020204" pitchFamily="34" charset="0"/>
              <a:buChar char="•"/>
            </a:pPr>
            <a:r>
              <a:rPr lang="en-US" sz="1765" dirty="0">
                <a:solidFill>
                  <a:srgbClr val="FFFFFF"/>
                </a:solidFill>
                <a:latin typeface="Segoe UI Light"/>
              </a:rPr>
              <a:t>Automatic </a:t>
            </a:r>
            <a:r>
              <a:rPr lang="en-US" sz="1765" dirty="0">
                <a:solidFill>
                  <a:srgbClr val="FFFFFF"/>
                </a:solidFill>
                <a:latin typeface="Segoe UI Light"/>
              </a:rPr>
              <a:t>client SDK generation for many languages</a:t>
            </a:r>
          </a:p>
          <a:p>
            <a:pPr marL="641729" lvl="1" indent="-252134" defTabSz="658962">
              <a:spcAft>
                <a:spcPts val="1765"/>
              </a:spcAft>
              <a:buFont typeface="Arial" panose="020B0604020202020204" pitchFamily="34" charset="0"/>
              <a:buChar char="•"/>
            </a:pPr>
            <a:endParaRPr lang="en-US" sz="1765" dirty="0">
              <a:solidFill>
                <a:srgbClr val="FFFFFF"/>
              </a:solidFill>
              <a:latin typeface="Segoe UI Light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991561" y="3634867"/>
            <a:ext cx="2133277" cy="63555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58962"/>
            <a:r>
              <a:rPr lang="en-US" sz="1765" dirty="0">
                <a:solidFill>
                  <a:srgbClr val="FFFFFF"/>
                </a:solidFill>
                <a:latin typeface="Segoe UI Light"/>
              </a:rPr>
              <a:t>Create, consume and</a:t>
            </a:r>
          </a:p>
          <a:p>
            <a:pPr algn="ctr" defTabSz="658962"/>
            <a:r>
              <a:rPr lang="en-US" sz="1765" dirty="0">
                <a:solidFill>
                  <a:srgbClr val="FFFFFF"/>
                </a:solidFill>
                <a:latin typeface="Segoe UI Light"/>
              </a:rPr>
              <a:t>host APIs more easily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1089304" y="2652459"/>
            <a:ext cx="1937783" cy="1012766"/>
            <a:chOff x="6276897" y="3849484"/>
            <a:chExt cx="2584077" cy="1350546"/>
          </a:xfrm>
          <a:gradFill>
            <a:gsLst>
              <a:gs pos="98000">
                <a:schemeClr val="bg1">
                  <a:lumMod val="75000"/>
                </a:schemeClr>
              </a:gs>
              <a:gs pos="0">
                <a:schemeClr val="tx2">
                  <a:lumMod val="25000"/>
                </a:schemeClr>
              </a:gs>
            </a:gsLst>
            <a:lin ang="5400000" scaled="1"/>
          </a:gradFill>
        </p:grpSpPr>
        <p:sp>
          <p:nvSpPr>
            <p:cNvPr id="9" name="TextBox 8"/>
            <p:cNvSpPr txBox="1"/>
            <p:nvPr/>
          </p:nvSpPr>
          <p:spPr>
            <a:xfrm>
              <a:off x="6276897" y="4696209"/>
              <a:ext cx="2584077" cy="503821"/>
            </a:xfrm>
            <a:prstGeom prst="flowChartOffpageConnector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72358">
                <a:defRPr/>
              </a:pPr>
              <a:r>
                <a:rPr lang="en-US" sz="1377" b="1" kern="0" cap="all" dirty="0" err="1">
                  <a:solidFill>
                    <a:srgbClr val="FFFFFF"/>
                  </a:solidFill>
                </a:rPr>
                <a:t>Api</a:t>
              </a:r>
              <a:r>
                <a:rPr lang="en-US" sz="1377" b="1" kern="0" cap="all" dirty="0">
                  <a:solidFill>
                    <a:srgbClr val="FFFFFF"/>
                  </a:solidFill>
                </a:rPr>
                <a:t> Apps</a:t>
              </a:r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34034" y="3849484"/>
              <a:ext cx="669799" cy="669799"/>
            </a:xfrm>
            <a:prstGeom prst="flowChartOffpageConnector">
              <a:avLst/>
            </a:prstGeom>
            <a:noFill/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6194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/>
          <p:cNvSpPr/>
          <p:nvPr/>
        </p:nvSpPr>
        <p:spPr>
          <a:xfrm>
            <a:off x="1" y="981636"/>
            <a:ext cx="9144000" cy="5405717"/>
          </a:xfrm>
          <a:prstGeom prst="rect">
            <a:avLst/>
          </a:prstGeom>
          <a:solidFill>
            <a:srgbClr val="0072C6"/>
          </a:solidFill>
          <a:ln>
            <a:solidFill>
              <a:srgbClr val="0072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App Service - one integrated offering</a:t>
            </a:r>
            <a:endParaRPr lang="it-IT" dirty="0"/>
          </a:p>
        </p:txBody>
      </p:sp>
      <p:grpSp>
        <p:nvGrpSpPr>
          <p:cNvPr id="4" name="Group 3"/>
          <p:cNvGrpSpPr/>
          <p:nvPr/>
        </p:nvGrpSpPr>
        <p:grpSpPr>
          <a:xfrm>
            <a:off x="3393443" y="3541054"/>
            <a:ext cx="340160" cy="200326"/>
            <a:chOff x="4924540" y="2915646"/>
            <a:chExt cx="462708" cy="272496"/>
          </a:xfrm>
          <a:solidFill>
            <a:schemeClr val="tx1"/>
          </a:solidFill>
        </p:grpSpPr>
        <p:sp>
          <p:nvSpPr>
            <p:cNvPr id="5" name="Rectangle 4"/>
            <p:cNvSpPr/>
            <p:nvPr/>
          </p:nvSpPr>
          <p:spPr bwMode="auto">
            <a:xfrm>
              <a:off x="4924540" y="2915646"/>
              <a:ext cx="462708" cy="85209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4444" tIns="107555" rIns="134444" bIns="10755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445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765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" name="Rectangle 5"/>
            <p:cNvSpPr/>
            <p:nvPr/>
          </p:nvSpPr>
          <p:spPr bwMode="auto">
            <a:xfrm>
              <a:off x="4924540" y="3102933"/>
              <a:ext cx="462708" cy="85209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4444" tIns="107555" rIns="134444" bIns="10755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445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765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6354103" y="3965137"/>
            <a:ext cx="1937508" cy="1368586"/>
            <a:chOff x="8728103" y="4231511"/>
            <a:chExt cx="2635145" cy="1861373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04157" y="4231511"/>
              <a:ext cx="683036" cy="683036"/>
            </a:xfrm>
            <a:prstGeom prst="flowChartOffpageConnector">
              <a:avLst/>
            </a:prstGeom>
            <a:noFill/>
          </p:spPr>
        </p:pic>
        <p:sp>
          <p:nvSpPr>
            <p:cNvPr id="9" name="TextBox 8"/>
            <p:cNvSpPr txBox="1"/>
            <p:nvPr/>
          </p:nvSpPr>
          <p:spPr>
            <a:xfrm>
              <a:off x="8728103" y="5010007"/>
              <a:ext cx="2635145" cy="544881"/>
            </a:xfrm>
            <a:prstGeom prst="rect">
              <a:avLst/>
            </a:prstGeom>
            <a:noFill/>
          </p:spPr>
          <p:txBody>
            <a:bodyPr wrap="square" lIns="134464" tIns="107571" rIns="134464" bIns="107571" rtlCol="0">
              <a:spAutoFit/>
            </a:bodyPr>
            <a:lstStyle>
              <a:defPPr>
                <a:defRPr lang="en-US"/>
              </a:defPPr>
              <a:lvl1pPr algn="ctr">
                <a:lnSpc>
                  <a:spcPct val="90000"/>
                </a:lnSpc>
                <a:spcAft>
                  <a:spcPts val="600"/>
                </a:spcAft>
                <a:defRPr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cs typeface="Segoe UI Semibold" panose="020B0702040204020203" pitchFamily="34" charset="0"/>
                </a:defRPr>
              </a:lvl1pPr>
            </a:lstStyle>
            <a:p>
              <a:r>
                <a:rPr lang="en-US" sz="1324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</a:rPr>
                <a:t>API Apps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728103" y="5444057"/>
              <a:ext cx="2635145" cy="648827"/>
            </a:xfrm>
            <a:prstGeom prst="rect">
              <a:avLst/>
            </a:prstGeom>
            <a:noFill/>
          </p:spPr>
          <p:txBody>
            <a:bodyPr wrap="square" lIns="137121" rIns="137121" rtlCol="0">
              <a:spAutoFit/>
            </a:bodyPr>
            <a:lstStyle>
              <a:defPPr>
                <a:defRPr lang="en-US"/>
              </a:defPPr>
              <a:lvl1pPr algn="ctr">
                <a:lnSpc>
                  <a:spcPts val="1530"/>
                </a:lnSpc>
                <a:defRPr sz="1428" kern="0">
                  <a:gradFill>
                    <a:gsLst>
                      <a:gs pos="0">
                        <a:schemeClr val="tx2">
                          <a:lumMod val="75000"/>
                        </a:schemeClr>
                      </a:gs>
                      <a:gs pos="100000">
                        <a:schemeClr val="tx2">
                          <a:lumMod val="75000"/>
                        </a:schemeClr>
                      </a:gs>
                    </a:gsLst>
                    <a:lin ang="5400000" scaled="0"/>
                  </a:gradFill>
                  <a:latin typeface="Segoe UI Light"/>
                </a:defRPr>
              </a:lvl1pPr>
            </a:lstStyle>
            <a:p>
              <a:r>
                <a:rPr lang="en-US" sz="1050" dirty="0">
                  <a:gradFill>
                    <a:gsLst>
                      <a:gs pos="0">
                        <a:srgbClr val="ECECEC">
                          <a:lumMod val="75000"/>
                        </a:srgbClr>
                      </a:gs>
                      <a:gs pos="100000">
                        <a:srgbClr val="ECECEC">
                          <a:lumMod val="75000"/>
                        </a:srgbClr>
                      </a:gs>
                    </a:gsLst>
                    <a:lin ang="5400000" scaled="0"/>
                  </a:gradFill>
                </a:rPr>
                <a:t>Easily build and consume APIs in the cloud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019588" y="2161721"/>
            <a:ext cx="2485871" cy="1283310"/>
            <a:chOff x="5434663" y="1339128"/>
            <a:chExt cx="3380957" cy="1745391"/>
          </a:xfrm>
        </p:grpSpPr>
        <p:sp>
          <p:nvSpPr>
            <p:cNvPr id="12" name="TextBox 11"/>
            <p:cNvSpPr txBox="1"/>
            <p:nvPr/>
          </p:nvSpPr>
          <p:spPr>
            <a:xfrm>
              <a:off x="5648241" y="2147024"/>
              <a:ext cx="2929173" cy="544881"/>
            </a:xfrm>
            <a:prstGeom prst="rect">
              <a:avLst/>
            </a:prstGeom>
            <a:noFill/>
          </p:spPr>
          <p:txBody>
            <a:bodyPr wrap="square" lIns="134464" tIns="107571" rIns="134464" bIns="107571" rtlCol="0">
              <a:spAutoFit/>
            </a:bodyPr>
            <a:lstStyle>
              <a:defPPr>
                <a:defRPr lang="en-US"/>
              </a:defPPr>
              <a:lvl1pPr algn="ctr">
                <a:lnSpc>
                  <a:spcPct val="90000"/>
                </a:lnSpc>
                <a:spcAft>
                  <a:spcPts val="600"/>
                </a:spcAft>
                <a:defRPr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cs typeface="Segoe UI Semibold" panose="020B0702040204020203" pitchFamily="34" charset="0"/>
                </a:defRPr>
              </a:lvl1pPr>
            </a:lstStyle>
            <a:p>
              <a:r>
                <a:rPr lang="en-US" sz="1324" dirty="0">
                  <a:solidFill>
                    <a:schemeClr val="bg1"/>
                  </a:solidFill>
                </a:rPr>
                <a:t>Web Apps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434663" y="2575226"/>
              <a:ext cx="3380957" cy="509293"/>
            </a:xfrm>
            <a:prstGeom prst="rect">
              <a:avLst/>
            </a:prstGeom>
            <a:noFill/>
          </p:spPr>
          <p:txBody>
            <a:bodyPr wrap="square" lIns="137121" rIns="137121" rtlCol="0">
              <a:spAutoFit/>
            </a:bodyPr>
            <a:lstStyle/>
            <a:p>
              <a:pPr algn="ctr">
                <a:lnSpc>
                  <a:spcPts val="1125"/>
                </a:lnSpc>
                <a:defRPr/>
              </a:pPr>
              <a:r>
                <a:rPr lang="en-US" sz="1050" kern="0" dirty="0">
                  <a:solidFill>
                    <a:schemeClr val="bg1"/>
                  </a:solidFill>
                  <a:latin typeface="Segoe UI Light"/>
                </a:rPr>
                <a:t>Web apps that scale </a:t>
              </a:r>
              <a:br>
                <a:rPr lang="en-US" sz="1050" kern="0" dirty="0">
                  <a:solidFill>
                    <a:schemeClr val="bg1"/>
                  </a:solidFill>
                  <a:latin typeface="Segoe UI Light"/>
                </a:rPr>
              </a:br>
              <a:r>
                <a:rPr lang="en-US" sz="1050" kern="0" dirty="0">
                  <a:solidFill>
                    <a:schemeClr val="bg1"/>
                  </a:solidFill>
                  <a:latin typeface="Segoe UI Light"/>
                </a:rPr>
                <a:t>with your business</a:t>
              </a:r>
            </a:p>
          </p:txBody>
        </p: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81285" y="1339128"/>
              <a:ext cx="724282" cy="707395"/>
            </a:xfrm>
            <a:prstGeom prst="rect">
              <a:avLst/>
            </a:prstGeom>
          </p:spPr>
        </p:pic>
      </p:grpSp>
      <p:grpSp>
        <p:nvGrpSpPr>
          <p:cNvPr id="15" name="Group 14"/>
          <p:cNvGrpSpPr/>
          <p:nvPr/>
        </p:nvGrpSpPr>
        <p:grpSpPr>
          <a:xfrm>
            <a:off x="6354103" y="2126554"/>
            <a:ext cx="1937509" cy="1421070"/>
            <a:chOff x="8642021" y="1291297"/>
            <a:chExt cx="2635146" cy="1932754"/>
          </a:xfrm>
        </p:grpSpPr>
        <p:sp>
          <p:nvSpPr>
            <p:cNvPr id="16" name="TextBox 15"/>
            <p:cNvSpPr txBox="1"/>
            <p:nvPr/>
          </p:nvSpPr>
          <p:spPr>
            <a:xfrm>
              <a:off x="8642022" y="2147024"/>
              <a:ext cx="2635145" cy="544880"/>
            </a:xfrm>
            <a:prstGeom prst="rect">
              <a:avLst/>
            </a:prstGeom>
            <a:noFill/>
          </p:spPr>
          <p:txBody>
            <a:bodyPr wrap="square" lIns="134464" tIns="107571" rIns="134464" bIns="107571" rtlCol="0">
              <a:spAutoFit/>
            </a:bodyPr>
            <a:lstStyle>
              <a:defPPr>
                <a:defRPr lang="en-US"/>
              </a:defPPr>
              <a:lvl1pPr algn="ctr">
                <a:lnSpc>
                  <a:spcPct val="90000"/>
                </a:lnSpc>
                <a:spcAft>
                  <a:spcPts val="600"/>
                </a:spcAft>
                <a:defRPr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cs typeface="Segoe UI Semibold" panose="020B0702040204020203" pitchFamily="34" charset="0"/>
                </a:defRPr>
              </a:lvl1pPr>
            </a:lstStyle>
            <a:p>
              <a:r>
                <a:rPr lang="en-US" sz="1324" dirty="0">
                  <a:solidFill>
                    <a:schemeClr val="bg1"/>
                  </a:solidFill>
                </a:rPr>
                <a:t>Mobile Apps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8642021" y="2575225"/>
              <a:ext cx="2635145" cy="648826"/>
            </a:xfrm>
            <a:prstGeom prst="rect">
              <a:avLst/>
            </a:prstGeom>
            <a:noFill/>
          </p:spPr>
          <p:txBody>
            <a:bodyPr wrap="square" lIns="137121" rIns="137121" rtlCol="0">
              <a:spAutoFit/>
            </a:bodyPr>
            <a:lstStyle>
              <a:defPPr>
                <a:defRPr lang="en-US"/>
              </a:defPPr>
              <a:lvl1pPr algn="ctr">
                <a:lnSpc>
                  <a:spcPts val="1530"/>
                </a:lnSpc>
                <a:defRPr sz="1428" kern="0">
                  <a:gradFill>
                    <a:gsLst>
                      <a:gs pos="0">
                        <a:schemeClr val="tx2">
                          <a:lumMod val="75000"/>
                        </a:schemeClr>
                      </a:gs>
                      <a:gs pos="100000">
                        <a:schemeClr val="tx2">
                          <a:lumMod val="75000"/>
                        </a:schemeClr>
                      </a:gs>
                    </a:gsLst>
                    <a:lin ang="5400000" scaled="0"/>
                  </a:gradFill>
                  <a:latin typeface="Segoe UI Light"/>
                </a:defRPr>
              </a:lvl1pPr>
            </a:lstStyle>
            <a:p>
              <a:r>
                <a:rPr lang="en-US" sz="1050" dirty="0">
                  <a:solidFill>
                    <a:schemeClr val="bg1"/>
                  </a:solidFill>
                </a:rPr>
                <a:t>Build Mobile apps </a:t>
              </a:r>
              <a:br>
                <a:rPr lang="en-US" sz="1050" dirty="0">
                  <a:solidFill>
                    <a:schemeClr val="bg1"/>
                  </a:solidFill>
                </a:rPr>
              </a:br>
              <a:r>
                <a:rPr lang="en-US" sz="1050" dirty="0">
                  <a:solidFill>
                    <a:schemeClr val="bg1"/>
                  </a:solidFill>
                </a:rPr>
                <a:t>for any device</a:t>
              </a:r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633371" y="1291297"/>
              <a:ext cx="556237" cy="798699"/>
            </a:xfrm>
            <a:prstGeom prst="rect">
              <a:avLst/>
            </a:prstGeom>
          </p:spPr>
        </p:pic>
      </p:grpSp>
      <p:cxnSp>
        <p:nvCxnSpPr>
          <p:cNvPr id="19" name="Straight Connector 18"/>
          <p:cNvCxnSpPr/>
          <p:nvPr/>
        </p:nvCxnSpPr>
        <p:spPr>
          <a:xfrm>
            <a:off x="6308823" y="2158114"/>
            <a:ext cx="0" cy="3038121"/>
          </a:xfrm>
          <a:prstGeom prst="line">
            <a:avLst/>
          </a:prstGeom>
          <a:ln>
            <a:solidFill>
              <a:schemeClr val="accent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4235842" y="3633862"/>
            <a:ext cx="4055769" cy="0"/>
          </a:xfrm>
          <a:prstGeom prst="line">
            <a:avLst/>
          </a:prstGeom>
          <a:ln>
            <a:solidFill>
              <a:schemeClr val="accent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/>
          <p:cNvGrpSpPr/>
          <p:nvPr/>
        </p:nvGrpSpPr>
        <p:grpSpPr>
          <a:xfrm>
            <a:off x="4293770" y="3937991"/>
            <a:ext cx="1937508" cy="1377558"/>
            <a:chOff x="5839825" y="1775527"/>
            <a:chExt cx="2635145" cy="1873576"/>
          </a:xfrm>
        </p:grpSpPr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822364" y="1775527"/>
              <a:ext cx="727774" cy="726962"/>
            </a:xfrm>
            <a:prstGeom prst="rect">
              <a:avLst/>
            </a:prstGeom>
          </p:spPr>
        </p:pic>
        <p:sp>
          <p:nvSpPr>
            <p:cNvPr id="23" name="TextBox 22"/>
            <p:cNvSpPr txBox="1"/>
            <p:nvPr/>
          </p:nvSpPr>
          <p:spPr>
            <a:xfrm>
              <a:off x="5839825" y="2575724"/>
              <a:ext cx="2635145" cy="544881"/>
            </a:xfrm>
            <a:prstGeom prst="rect">
              <a:avLst/>
            </a:prstGeom>
            <a:noFill/>
          </p:spPr>
          <p:txBody>
            <a:bodyPr wrap="square" lIns="134464" tIns="107571" rIns="134464" bIns="107571" rtlCol="0">
              <a:spAutoFit/>
            </a:bodyPr>
            <a:lstStyle>
              <a:defPPr>
                <a:defRPr lang="en-US"/>
              </a:defPPr>
              <a:lvl1pPr algn="ctr">
                <a:lnSpc>
                  <a:spcPct val="90000"/>
                </a:lnSpc>
                <a:spcAft>
                  <a:spcPts val="600"/>
                </a:spcAft>
                <a:defRPr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cs typeface="Segoe UI Semibold" panose="020B0702040204020203" pitchFamily="34" charset="0"/>
                </a:defRPr>
              </a:lvl1pPr>
            </a:lstStyle>
            <a:p>
              <a:r>
                <a:rPr lang="en-US" sz="1324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</a:rPr>
                <a:t>LOGIC Apps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5839825" y="3000276"/>
              <a:ext cx="2635145" cy="648827"/>
            </a:xfrm>
            <a:prstGeom prst="rect">
              <a:avLst/>
            </a:prstGeom>
            <a:noFill/>
          </p:spPr>
          <p:txBody>
            <a:bodyPr wrap="square" lIns="137121" rIns="137121" rtlCol="0">
              <a:spAutoFit/>
            </a:bodyPr>
            <a:lstStyle>
              <a:defPPr>
                <a:defRPr lang="en-US"/>
              </a:defPPr>
              <a:lvl1pPr algn="ctr">
                <a:lnSpc>
                  <a:spcPts val="1530"/>
                </a:lnSpc>
                <a:defRPr sz="1428" kern="0">
                  <a:gradFill>
                    <a:gsLst>
                      <a:gs pos="0">
                        <a:schemeClr val="tx2">
                          <a:lumMod val="75000"/>
                        </a:schemeClr>
                      </a:gs>
                      <a:gs pos="100000">
                        <a:schemeClr val="tx2">
                          <a:lumMod val="75000"/>
                        </a:schemeClr>
                      </a:gs>
                    </a:gsLst>
                    <a:lin ang="5400000" scaled="0"/>
                  </a:gradFill>
                  <a:latin typeface="Segoe UI Light"/>
                </a:defRPr>
              </a:lvl1pPr>
            </a:lstStyle>
            <a:p>
              <a:r>
                <a:rPr lang="en-US" sz="1050" dirty="0">
                  <a:gradFill>
                    <a:gsLst>
                      <a:gs pos="0">
                        <a:srgbClr val="ECECEC">
                          <a:lumMod val="75000"/>
                        </a:srgbClr>
                      </a:gs>
                      <a:gs pos="100000">
                        <a:srgbClr val="ECECEC">
                          <a:lumMod val="75000"/>
                        </a:srgbClr>
                      </a:gs>
                    </a:gsLst>
                    <a:lin ang="5400000" scaled="0"/>
                  </a:gradFill>
                </a:rPr>
                <a:t>Automate business process across SaaS and on-premises </a:t>
              </a: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663178" y="2441231"/>
            <a:ext cx="2507291" cy="2495871"/>
            <a:chOff x="827088" y="-3463925"/>
            <a:chExt cx="3833812" cy="3816350"/>
          </a:xfrm>
        </p:grpSpPr>
        <p:sp>
          <p:nvSpPr>
            <p:cNvPr id="26" name="Freeform 5"/>
            <p:cNvSpPr>
              <a:spLocks/>
            </p:cNvSpPr>
            <p:nvPr/>
          </p:nvSpPr>
          <p:spPr bwMode="auto">
            <a:xfrm>
              <a:off x="2863850" y="-1444625"/>
              <a:ext cx="1797050" cy="1797050"/>
            </a:xfrm>
            <a:custGeom>
              <a:avLst/>
              <a:gdLst>
                <a:gd name="T0" fmla="*/ 233 w 515"/>
                <a:gd name="T1" fmla="*/ 221 h 515"/>
                <a:gd name="T2" fmla="*/ 0 w 515"/>
                <a:gd name="T3" fmla="*/ 221 h 515"/>
                <a:gd name="T4" fmla="*/ 0 w 515"/>
                <a:gd name="T5" fmla="*/ 463 h 515"/>
                <a:gd name="T6" fmla="*/ 0 w 515"/>
                <a:gd name="T7" fmla="*/ 467 h 515"/>
                <a:gd name="T8" fmla="*/ 0 w 515"/>
                <a:gd name="T9" fmla="*/ 468 h 515"/>
                <a:gd name="T10" fmla="*/ 0 w 515"/>
                <a:gd name="T11" fmla="*/ 472 h 515"/>
                <a:gd name="T12" fmla="*/ 1 w 515"/>
                <a:gd name="T13" fmla="*/ 472 h 515"/>
                <a:gd name="T14" fmla="*/ 51 w 515"/>
                <a:gd name="T15" fmla="*/ 515 h 515"/>
                <a:gd name="T16" fmla="*/ 463 w 515"/>
                <a:gd name="T17" fmla="*/ 515 h 515"/>
                <a:gd name="T18" fmla="*/ 515 w 515"/>
                <a:gd name="T19" fmla="*/ 463 h 515"/>
                <a:gd name="T20" fmla="*/ 515 w 515"/>
                <a:gd name="T21" fmla="*/ 51 h 515"/>
                <a:gd name="T22" fmla="*/ 463 w 515"/>
                <a:gd name="T23" fmla="*/ 0 h 515"/>
                <a:gd name="T24" fmla="*/ 404 w 515"/>
                <a:gd name="T25" fmla="*/ 0 h 515"/>
                <a:gd name="T26" fmla="*/ 411 w 515"/>
                <a:gd name="T27" fmla="*/ 50 h 515"/>
                <a:gd name="T28" fmla="*/ 233 w 515"/>
                <a:gd name="T29" fmla="*/ 221 h 5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15" h="515">
                  <a:moveTo>
                    <a:pt x="233" y="221"/>
                  </a:moveTo>
                  <a:cubicBezTo>
                    <a:pt x="196" y="221"/>
                    <a:pt x="101" y="221"/>
                    <a:pt x="0" y="221"/>
                  </a:cubicBezTo>
                  <a:cubicBezTo>
                    <a:pt x="0" y="463"/>
                    <a:pt x="0" y="463"/>
                    <a:pt x="0" y="463"/>
                  </a:cubicBezTo>
                  <a:cubicBezTo>
                    <a:pt x="0" y="465"/>
                    <a:pt x="0" y="466"/>
                    <a:pt x="0" y="467"/>
                  </a:cubicBezTo>
                  <a:cubicBezTo>
                    <a:pt x="0" y="468"/>
                    <a:pt x="0" y="468"/>
                    <a:pt x="0" y="468"/>
                  </a:cubicBezTo>
                  <a:cubicBezTo>
                    <a:pt x="0" y="469"/>
                    <a:pt x="0" y="471"/>
                    <a:pt x="0" y="472"/>
                  </a:cubicBezTo>
                  <a:cubicBezTo>
                    <a:pt x="1" y="472"/>
                    <a:pt x="1" y="472"/>
                    <a:pt x="1" y="472"/>
                  </a:cubicBezTo>
                  <a:cubicBezTo>
                    <a:pt x="5" y="496"/>
                    <a:pt x="26" y="515"/>
                    <a:pt x="51" y="515"/>
                  </a:cubicBezTo>
                  <a:cubicBezTo>
                    <a:pt x="463" y="515"/>
                    <a:pt x="463" y="515"/>
                    <a:pt x="463" y="515"/>
                  </a:cubicBezTo>
                  <a:cubicBezTo>
                    <a:pt x="492" y="515"/>
                    <a:pt x="515" y="492"/>
                    <a:pt x="515" y="463"/>
                  </a:cubicBezTo>
                  <a:cubicBezTo>
                    <a:pt x="515" y="51"/>
                    <a:pt x="515" y="51"/>
                    <a:pt x="515" y="51"/>
                  </a:cubicBezTo>
                  <a:cubicBezTo>
                    <a:pt x="515" y="23"/>
                    <a:pt x="492" y="0"/>
                    <a:pt x="463" y="0"/>
                  </a:cubicBezTo>
                  <a:cubicBezTo>
                    <a:pt x="404" y="0"/>
                    <a:pt x="404" y="0"/>
                    <a:pt x="404" y="0"/>
                  </a:cubicBezTo>
                  <a:cubicBezTo>
                    <a:pt x="409" y="15"/>
                    <a:pt x="411" y="32"/>
                    <a:pt x="411" y="50"/>
                  </a:cubicBezTo>
                  <a:cubicBezTo>
                    <a:pt x="411" y="148"/>
                    <a:pt x="332" y="221"/>
                    <a:pt x="233" y="221"/>
                  </a:cubicBez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99557">
                <a:defRPr/>
              </a:pPr>
              <a:endParaRPr lang="en-US" sz="1350" kern="0">
                <a:solidFill>
                  <a:srgbClr val="FFFFFF"/>
                </a:solidFill>
              </a:endParaRPr>
            </a:p>
          </p:txBody>
        </p:sp>
        <p:sp>
          <p:nvSpPr>
            <p:cNvPr id="27" name="Freeform 6"/>
            <p:cNvSpPr>
              <a:spLocks/>
            </p:cNvSpPr>
            <p:nvPr/>
          </p:nvSpPr>
          <p:spPr bwMode="auto">
            <a:xfrm>
              <a:off x="827088" y="-1444625"/>
              <a:ext cx="1797050" cy="1797050"/>
            </a:xfrm>
            <a:custGeom>
              <a:avLst/>
              <a:gdLst>
                <a:gd name="T0" fmla="*/ 106 w 515"/>
                <a:gd name="T1" fmla="*/ 50 h 515"/>
                <a:gd name="T2" fmla="*/ 114 w 515"/>
                <a:gd name="T3" fmla="*/ 0 h 515"/>
                <a:gd name="T4" fmla="*/ 52 w 515"/>
                <a:gd name="T5" fmla="*/ 0 h 515"/>
                <a:gd name="T6" fmla="*/ 1 w 515"/>
                <a:gd name="T7" fmla="*/ 42 h 515"/>
                <a:gd name="T8" fmla="*/ 1 w 515"/>
                <a:gd name="T9" fmla="*/ 43 h 515"/>
                <a:gd name="T10" fmla="*/ 0 w 515"/>
                <a:gd name="T11" fmla="*/ 46 h 515"/>
                <a:gd name="T12" fmla="*/ 0 w 515"/>
                <a:gd name="T13" fmla="*/ 47 h 515"/>
                <a:gd name="T14" fmla="*/ 0 w 515"/>
                <a:gd name="T15" fmla="*/ 51 h 515"/>
                <a:gd name="T16" fmla="*/ 0 w 515"/>
                <a:gd name="T17" fmla="*/ 463 h 515"/>
                <a:gd name="T18" fmla="*/ 0 w 515"/>
                <a:gd name="T19" fmla="*/ 467 h 515"/>
                <a:gd name="T20" fmla="*/ 0 w 515"/>
                <a:gd name="T21" fmla="*/ 468 h 515"/>
                <a:gd name="T22" fmla="*/ 1 w 515"/>
                <a:gd name="T23" fmla="*/ 472 h 515"/>
                <a:gd name="T24" fmla="*/ 1 w 515"/>
                <a:gd name="T25" fmla="*/ 472 h 515"/>
                <a:gd name="T26" fmla="*/ 52 w 515"/>
                <a:gd name="T27" fmla="*/ 515 h 515"/>
                <a:gd name="T28" fmla="*/ 464 w 515"/>
                <a:gd name="T29" fmla="*/ 515 h 515"/>
                <a:gd name="T30" fmla="*/ 515 w 515"/>
                <a:gd name="T31" fmla="*/ 463 h 515"/>
                <a:gd name="T32" fmla="*/ 515 w 515"/>
                <a:gd name="T33" fmla="*/ 221 h 515"/>
                <a:gd name="T34" fmla="*/ 284 w 515"/>
                <a:gd name="T35" fmla="*/ 221 h 515"/>
                <a:gd name="T36" fmla="*/ 106 w 515"/>
                <a:gd name="T37" fmla="*/ 50 h 5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15" h="515">
                  <a:moveTo>
                    <a:pt x="106" y="50"/>
                  </a:moveTo>
                  <a:cubicBezTo>
                    <a:pt x="106" y="32"/>
                    <a:pt x="109" y="15"/>
                    <a:pt x="114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26" y="0"/>
                    <a:pt x="5" y="18"/>
                    <a:pt x="1" y="42"/>
                  </a:cubicBezTo>
                  <a:cubicBezTo>
                    <a:pt x="1" y="42"/>
                    <a:pt x="1" y="42"/>
                    <a:pt x="1" y="43"/>
                  </a:cubicBezTo>
                  <a:cubicBezTo>
                    <a:pt x="1" y="44"/>
                    <a:pt x="1" y="45"/>
                    <a:pt x="0" y="46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48"/>
                    <a:pt x="0" y="50"/>
                    <a:pt x="0" y="51"/>
                  </a:cubicBezTo>
                  <a:cubicBezTo>
                    <a:pt x="0" y="463"/>
                    <a:pt x="0" y="463"/>
                    <a:pt x="0" y="463"/>
                  </a:cubicBezTo>
                  <a:cubicBezTo>
                    <a:pt x="0" y="465"/>
                    <a:pt x="0" y="466"/>
                    <a:pt x="0" y="467"/>
                  </a:cubicBezTo>
                  <a:cubicBezTo>
                    <a:pt x="0" y="468"/>
                    <a:pt x="0" y="468"/>
                    <a:pt x="0" y="468"/>
                  </a:cubicBezTo>
                  <a:cubicBezTo>
                    <a:pt x="1" y="469"/>
                    <a:pt x="1" y="471"/>
                    <a:pt x="1" y="472"/>
                  </a:cubicBezTo>
                  <a:cubicBezTo>
                    <a:pt x="1" y="472"/>
                    <a:pt x="1" y="472"/>
                    <a:pt x="1" y="472"/>
                  </a:cubicBezTo>
                  <a:cubicBezTo>
                    <a:pt x="5" y="496"/>
                    <a:pt x="26" y="515"/>
                    <a:pt x="52" y="515"/>
                  </a:cubicBezTo>
                  <a:cubicBezTo>
                    <a:pt x="464" y="515"/>
                    <a:pt x="464" y="515"/>
                    <a:pt x="464" y="515"/>
                  </a:cubicBezTo>
                  <a:cubicBezTo>
                    <a:pt x="492" y="515"/>
                    <a:pt x="515" y="492"/>
                    <a:pt x="515" y="463"/>
                  </a:cubicBezTo>
                  <a:cubicBezTo>
                    <a:pt x="515" y="221"/>
                    <a:pt x="515" y="221"/>
                    <a:pt x="515" y="221"/>
                  </a:cubicBezTo>
                  <a:cubicBezTo>
                    <a:pt x="419" y="221"/>
                    <a:pt x="327" y="221"/>
                    <a:pt x="284" y="221"/>
                  </a:cubicBezTo>
                  <a:cubicBezTo>
                    <a:pt x="186" y="221"/>
                    <a:pt x="106" y="148"/>
                    <a:pt x="106" y="50"/>
                  </a:cubicBez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99557">
                <a:defRPr/>
              </a:pPr>
              <a:endParaRPr lang="en-US" sz="1350" kern="0">
                <a:solidFill>
                  <a:srgbClr val="FFFFFF"/>
                </a:solidFill>
              </a:endParaRPr>
            </a:p>
          </p:txBody>
        </p:sp>
        <p:sp>
          <p:nvSpPr>
            <p:cNvPr id="28" name="Freeform 7"/>
            <p:cNvSpPr>
              <a:spLocks/>
            </p:cNvSpPr>
            <p:nvPr/>
          </p:nvSpPr>
          <p:spPr bwMode="auto">
            <a:xfrm>
              <a:off x="2863850" y="-3463925"/>
              <a:ext cx="1797050" cy="1793875"/>
            </a:xfrm>
            <a:custGeom>
              <a:avLst/>
              <a:gdLst>
                <a:gd name="T0" fmla="*/ 515 w 515"/>
                <a:gd name="T1" fmla="*/ 463 h 514"/>
                <a:gd name="T2" fmla="*/ 515 w 515"/>
                <a:gd name="T3" fmla="*/ 51 h 514"/>
                <a:gd name="T4" fmla="*/ 463 w 515"/>
                <a:gd name="T5" fmla="*/ 0 h 514"/>
                <a:gd name="T6" fmla="*/ 51 w 515"/>
                <a:gd name="T7" fmla="*/ 0 h 514"/>
                <a:gd name="T8" fmla="*/ 1 w 515"/>
                <a:gd name="T9" fmla="*/ 42 h 514"/>
                <a:gd name="T10" fmla="*/ 0 w 515"/>
                <a:gd name="T11" fmla="*/ 42 h 514"/>
                <a:gd name="T12" fmla="*/ 0 w 515"/>
                <a:gd name="T13" fmla="*/ 46 h 514"/>
                <a:gd name="T14" fmla="*/ 0 w 515"/>
                <a:gd name="T15" fmla="*/ 47 h 514"/>
                <a:gd name="T16" fmla="*/ 0 w 515"/>
                <a:gd name="T17" fmla="*/ 51 h 514"/>
                <a:gd name="T18" fmla="*/ 0 w 515"/>
                <a:gd name="T19" fmla="*/ 238 h 514"/>
                <a:gd name="T20" fmla="*/ 56 w 515"/>
                <a:gd name="T21" fmla="*/ 231 h 514"/>
                <a:gd name="T22" fmla="*/ 283 w 515"/>
                <a:gd name="T23" fmla="*/ 458 h 514"/>
                <a:gd name="T24" fmla="*/ 282 w 515"/>
                <a:gd name="T25" fmla="*/ 465 h 514"/>
                <a:gd name="T26" fmla="*/ 365 w 515"/>
                <a:gd name="T27" fmla="*/ 514 h 514"/>
                <a:gd name="T28" fmla="*/ 463 w 515"/>
                <a:gd name="T29" fmla="*/ 514 h 514"/>
                <a:gd name="T30" fmla="*/ 515 w 515"/>
                <a:gd name="T31" fmla="*/ 463 h 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15" h="514">
                  <a:moveTo>
                    <a:pt x="515" y="463"/>
                  </a:moveTo>
                  <a:cubicBezTo>
                    <a:pt x="515" y="51"/>
                    <a:pt x="515" y="51"/>
                    <a:pt x="515" y="51"/>
                  </a:cubicBezTo>
                  <a:cubicBezTo>
                    <a:pt x="515" y="23"/>
                    <a:pt x="492" y="0"/>
                    <a:pt x="463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26" y="0"/>
                    <a:pt x="5" y="18"/>
                    <a:pt x="1" y="42"/>
                  </a:cubicBezTo>
                  <a:cubicBezTo>
                    <a:pt x="1" y="42"/>
                    <a:pt x="1" y="42"/>
                    <a:pt x="0" y="42"/>
                  </a:cubicBezTo>
                  <a:cubicBezTo>
                    <a:pt x="0" y="44"/>
                    <a:pt x="0" y="45"/>
                    <a:pt x="0" y="46"/>
                  </a:cubicBezTo>
                  <a:cubicBezTo>
                    <a:pt x="0" y="46"/>
                    <a:pt x="0" y="47"/>
                    <a:pt x="0" y="47"/>
                  </a:cubicBezTo>
                  <a:cubicBezTo>
                    <a:pt x="0" y="48"/>
                    <a:pt x="0" y="50"/>
                    <a:pt x="0" y="51"/>
                  </a:cubicBezTo>
                  <a:cubicBezTo>
                    <a:pt x="0" y="238"/>
                    <a:pt x="0" y="238"/>
                    <a:pt x="0" y="238"/>
                  </a:cubicBezTo>
                  <a:cubicBezTo>
                    <a:pt x="18" y="233"/>
                    <a:pt x="36" y="231"/>
                    <a:pt x="56" y="231"/>
                  </a:cubicBezTo>
                  <a:cubicBezTo>
                    <a:pt x="181" y="231"/>
                    <a:pt x="283" y="332"/>
                    <a:pt x="283" y="458"/>
                  </a:cubicBezTo>
                  <a:cubicBezTo>
                    <a:pt x="283" y="460"/>
                    <a:pt x="282" y="463"/>
                    <a:pt x="282" y="465"/>
                  </a:cubicBezTo>
                  <a:cubicBezTo>
                    <a:pt x="314" y="475"/>
                    <a:pt x="343" y="492"/>
                    <a:pt x="365" y="514"/>
                  </a:cubicBezTo>
                  <a:cubicBezTo>
                    <a:pt x="463" y="514"/>
                    <a:pt x="463" y="514"/>
                    <a:pt x="463" y="514"/>
                  </a:cubicBezTo>
                  <a:cubicBezTo>
                    <a:pt x="492" y="514"/>
                    <a:pt x="515" y="491"/>
                    <a:pt x="515" y="463"/>
                  </a:cubicBez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99557">
                <a:defRPr/>
              </a:pPr>
              <a:endParaRPr lang="en-US" sz="1350" kern="0">
                <a:solidFill>
                  <a:srgbClr val="FFFFFF"/>
                </a:solidFill>
              </a:endParaRPr>
            </a:p>
          </p:txBody>
        </p:sp>
        <p:sp>
          <p:nvSpPr>
            <p:cNvPr id="29" name="Freeform 8"/>
            <p:cNvSpPr>
              <a:spLocks/>
            </p:cNvSpPr>
            <p:nvPr/>
          </p:nvSpPr>
          <p:spPr bwMode="auto">
            <a:xfrm>
              <a:off x="827088" y="-3463925"/>
              <a:ext cx="1797050" cy="1793875"/>
            </a:xfrm>
            <a:custGeom>
              <a:avLst/>
              <a:gdLst>
                <a:gd name="T0" fmla="*/ 247 w 515"/>
                <a:gd name="T1" fmla="*/ 462 h 514"/>
                <a:gd name="T2" fmla="*/ 245 w 515"/>
                <a:gd name="T3" fmla="*/ 438 h 514"/>
                <a:gd name="T4" fmla="*/ 383 w 515"/>
                <a:gd name="T5" fmla="*/ 300 h 514"/>
                <a:gd name="T6" fmla="*/ 458 w 515"/>
                <a:gd name="T7" fmla="*/ 322 h 514"/>
                <a:gd name="T8" fmla="*/ 515 w 515"/>
                <a:gd name="T9" fmla="*/ 268 h 514"/>
                <a:gd name="T10" fmla="*/ 515 w 515"/>
                <a:gd name="T11" fmla="*/ 51 h 514"/>
                <a:gd name="T12" fmla="*/ 464 w 515"/>
                <a:gd name="T13" fmla="*/ 0 h 514"/>
                <a:gd name="T14" fmla="*/ 52 w 515"/>
                <a:gd name="T15" fmla="*/ 0 h 514"/>
                <a:gd name="T16" fmla="*/ 1 w 515"/>
                <a:gd name="T17" fmla="*/ 42 h 514"/>
                <a:gd name="T18" fmla="*/ 1 w 515"/>
                <a:gd name="T19" fmla="*/ 42 h 514"/>
                <a:gd name="T20" fmla="*/ 0 w 515"/>
                <a:gd name="T21" fmla="*/ 46 h 514"/>
                <a:gd name="T22" fmla="*/ 0 w 515"/>
                <a:gd name="T23" fmla="*/ 47 h 514"/>
                <a:gd name="T24" fmla="*/ 0 w 515"/>
                <a:gd name="T25" fmla="*/ 51 h 514"/>
                <a:gd name="T26" fmla="*/ 0 w 515"/>
                <a:gd name="T27" fmla="*/ 463 h 514"/>
                <a:gd name="T28" fmla="*/ 0 w 515"/>
                <a:gd name="T29" fmla="*/ 467 h 514"/>
                <a:gd name="T30" fmla="*/ 0 w 515"/>
                <a:gd name="T31" fmla="*/ 468 h 514"/>
                <a:gd name="T32" fmla="*/ 1 w 515"/>
                <a:gd name="T33" fmla="*/ 472 h 514"/>
                <a:gd name="T34" fmla="*/ 1 w 515"/>
                <a:gd name="T35" fmla="*/ 472 h 514"/>
                <a:gd name="T36" fmla="*/ 52 w 515"/>
                <a:gd name="T37" fmla="*/ 514 h 514"/>
                <a:gd name="T38" fmla="*/ 151 w 515"/>
                <a:gd name="T39" fmla="*/ 514 h 514"/>
                <a:gd name="T40" fmla="*/ 247 w 515"/>
                <a:gd name="T41" fmla="*/ 462 h 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15" h="514">
                  <a:moveTo>
                    <a:pt x="247" y="462"/>
                  </a:moveTo>
                  <a:cubicBezTo>
                    <a:pt x="246" y="454"/>
                    <a:pt x="245" y="446"/>
                    <a:pt x="245" y="438"/>
                  </a:cubicBezTo>
                  <a:cubicBezTo>
                    <a:pt x="245" y="362"/>
                    <a:pt x="306" y="300"/>
                    <a:pt x="383" y="300"/>
                  </a:cubicBezTo>
                  <a:cubicBezTo>
                    <a:pt x="411" y="300"/>
                    <a:pt x="436" y="308"/>
                    <a:pt x="458" y="322"/>
                  </a:cubicBezTo>
                  <a:cubicBezTo>
                    <a:pt x="474" y="301"/>
                    <a:pt x="493" y="283"/>
                    <a:pt x="515" y="268"/>
                  </a:cubicBezTo>
                  <a:cubicBezTo>
                    <a:pt x="515" y="51"/>
                    <a:pt x="515" y="51"/>
                    <a:pt x="515" y="51"/>
                  </a:cubicBezTo>
                  <a:cubicBezTo>
                    <a:pt x="515" y="23"/>
                    <a:pt x="492" y="0"/>
                    <a:pt x="464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26" y="0"/>
                    <a:pt x="5" y="18"/>
                    <a:pt x="1" y="42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1" y="44"/>
                    <a:pt x="1" y="45"/>
                    <a:pt x="0" y="46"/>
                  </a:cubicBezTo>
                  <a:cubicBezTo>
                    <a:pt x="0" y="46"/>
                    <a:pt x="0" y="47"/>
                    <a:pt x="0" y="47"/>
                  </a:cubicBezTo>
                  <a:cubicBezTo>
                    <a:pt x="0" y="48"/>
                    <a:pt x="0" y="50"/>
                    <a:pt x="0" y="51"/>
                  </a:cubicBezTo>
                  <a:cubicBezTo>
                    <a:pt x="0" y="463"/>
                    <a:pt x="0" y="463"/>
                    <a:pt x="0" y="463"/>
                  </a:cubicBezTo>
                  <a:cubicBezTo>
                    <a:pt x="0" y="464"/>
                    <a:pt x="0" y="466"/>
                    <a:pt x="0" y="467"/>
                  </a:cubicBezTo>
                  <a:cubicBezTo>
                    <a:pt x="0" y="467"/>
                    <a:pt x="0" y="468"/>
                    <a:pt x="0" y="468"/>
                  </a:cubicBezTo>
                  <a:cubicBezTo>
                    <a:pt x="1" y="469"/>
                    <a:pt x="1" y="470"/>
                    <a:pt x="1" y="472"/>
                  </a:cubicBezTo>
                  <a:cubicBezTo>
                    <a:pt x="1" y="472"/>
                    <a:pt x="1" y="472"/>
                    <a:pt x="1" y="472"/>
                  </a:cubicBezTo>
                  <a:cubicBezTo>
                    <a:pt x="5" y="496"/>
                    <a:pt x="26" y="514"/>
                    <a:pt x="52" y="514"/>
                  </a:cubicBezTo>
                  <a:cubicBezTo>
                    <a:pt x="151" y="514"/>
                    <a:pt x="151" y="514"/>
                    <a:pt x="151" y="514"/>
                  </a:cubicBezTo>
                  <a:cubicBezTo>
                    <a:pt x="176" y="488"/>
                    <a:pt x="209" y="470"/>
                    <a:pt x="247" y="462"/>
                  </a:cubicBez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99557">
                <a:defRPr/>
              </a:pPr>
              <a:endParaRPr lang="en-US" sz="1350" kern="0">
                <a:solidFill>
                  <a:srgbClr val="FFFFFF"/>
                </a:solidFill>
              </a:endParaRPr>
            </a:p>
          </p:txBody>
        </p:sp>
        <p:sp>
          <p:nvSpPr>
            <p:cNvPr id="30" name="Freeform 9"/>
            <p:cNvSpPr>
              <a:spLocks/>
            </p:cNvSpPr>
            <p:nvPr/>
          </p:nvSpPr>
          <p:spPr bwMode="auto">
            <a:xfrm>
              <a:off x="2863850" y="-1444625"/>
              <a:ext cx="1433512" cy="771525"/>
            </a:xfrm>
            <a:custGeom>
              <a:avLst/>
              <a:gdLst>
                <a:gd name="T0" fmla="*/ 1 w 411"/>
                <a:gd name="T1" fmla="*/ 42 h 221"/>
                <a:gd name="T2" fmla="*/ 0 w 411"/>
                <a:gd name="T3" fmla="*/ 43 h 221"/>
                <a:gd name="T4" fmla="*/ 0 w 411"/>
                <a:gd name="T5" fmla="*/ 46 h 221"/>
                <a:gd name="T6" fmla="*/ 0 w 411"/>
                <a:gd name="T7" fmla="*/ 47 h 221"/>
                <a:gd name="T8" fmla="*/ 0 w 411"/>
                <a:gd name="T9" fmla="*/ 51 h 221"/>
                <a:gd name="T10" fmla="*/ 0 w 411"/>
                <a:gd name="T11" fmla="*/ 221 h 221"/>
                <a:gd name="T12" fmla="*/ 233 w 411"/>
                <a:gd name="T13" fmla="*/ 221 h 221"/>
                <a:gd name="T14" fmla="*/ 411 w 411"/>
                <a:gd name="T15" fmla="*/ 50 h 221"/>
                <a:gd name="T16" fmla="*/ 404 w 411"/>
                <a:gd name="T17" fmla="*/ 0 h 221"/>
                <a:gd name="T18" fmla="*/ 51 w 411"/>
                <a:gd name="T19" fmla="*/ 0 h 221"/>
                <a:gd name="T20" fmla="*/ 1 w 411"/>
                <a:gd name="T21" fmla="*/ 42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11" h="221">
                  <a:moveTo>
                    <a:pt x="1" y="42"/>
                  </a:moveTo>
                  <a:cubicBezTo>
                    <a:pt x="1" y="42"/>
                    <a:pt x="1" y="42"/>
                    <a:pt x="0" y="43"/>
                  </a:cubicBezTo>
                  <a:cubicBezTo>
                    <a:pt x="0" y="44"/>
                    <a:pt x="0" y="45"/>
                    <a:pt x="0" y="46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48"/>
                    <a:pt x="0" y="50"/>
                    <a:pt x="0" y="51"/>
                  </a:cubicBezTo>
                  <a:cubicBezTo>
                    <a:pt x="0" y="221"/>
                    <a:pt x="0" y="221"/>
                    <a:pt x="0" y="221"/>
                  </a:cubicBezTo>
                  <a:cubicBezTo>
                    <a:pt x="101" y="221"/>
                    <a:pt x="196" y="221"/>
                    <a:pt x="233" y="221"/>
                  </a:cubicBezTo>
                  <a:cubicBezTo>
                    <a:pt x="332" y="221"/>
                    <a:pt x="411" y="148"/>
                    <a:pt x="411" y="50"/>
                  </a:cubicBezTo>
                  <a:cubicBezTo>
                    <a:pt x="411" y="32"/>
                    <a:pt x="409" y="15"/>
                    <a:pt x="404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26" y="0"/>
                    <a:pt x="5" y="18"/>
                    <a:pt x="1" y="4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99557">
                <a:defRPr/>
              </a:pPr>
              <a:endParaRPr lang="en-US" sz="1350" kern="0">
                <a:solidFill>
                  <a:srgbClr val="FFFFFF"/>
                </a:solidFill>
              </a:endParaRPr>
            </a:p>
          </p:txBody>
        </p:sp>
        <p:sp>
          <p:nvSpPr>
            <p:cNvPr id="31" name="Freeform 10"/>
            <p:cNvSpPr>
              <a:spLocks/>
            </p:cNvSpPr>
            <p:nvPr/>
          </p:nvSpPr>
          <p:spPr bwMode="auto">
            <a:xfrm>
              <a:off x="1196975" y="-1444625"/>
              <a:ext cx="1427162" cy="771525"/>
            </a:xfrm>
            <a:custGeom>
              <a:avLst/>
              <a:gdLst>
                <a:gd name="T0" fmla="*/ 358 w 409"/>
                <a:gd name="T1" fmla="*/ 0 h 221"/>
                <a:gd name="T2" fmla="*/ 8 w 409"/>
                <a:gd name="T3" fmla="*/ 0 h 221"/>
                <a:gd name="T4" fmla="*/ 0 w 409"/>
                <a:gd name="T5" fmla="*/ 50 h 221"/>
                <a:gd name="T6" fmla="*/ 178 w 409"/>
                <a:gd name="T7" fmla="*/ 221 h 221"/>
                <a:gd name="T8" fmla="*/ 409 w 409"/>
                <a:gd name="T9" fmla="*/ 221 h 221"/>
                <a:gd name="T10" fmla="*/ 409 w 409"/>
                <a:gd name="T11" fmla="*/ 51 h 221"/>
                <a:gd name="T12" fmla="*/ 358 w 409"/>
                <a:gd name="T13" fmla="*/ 0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9" h="221">
                  <a:moveTo>
                    <a:pt x="35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3" y="15"/>
                    <a:pt x="0" y="32"/>
                    <a:pt x="0" y="50"/>
                  </a:cubicBezTo>
                  <a:cubicBezTo>
                    <a:pt x="0" y="148"/>
                    <a:pt x="80" y="221"/>
                    <a:pt x="178" y="221"/>
                  </a:cubicBezTo>
                  <a:cubicBezTo>
                    <a:pt x="221" y="221"/>
                    <a:pt x="313" y="221"/>
                    <a:pt x="409" y="221"/>
                  </a:cubicBezTo>
                  <a:cubicBezTo>
                    <a:pt x="409" y="51"/>
                    <a:pt x="409" y="51"/>
                    <a:pt x="409" y="51"/>
                  </a:cubicBezTo>
                  <a:cubicBezTo>
                    <a:pt x="409" y="23"/>
                    <a:pt x="386" y="0"/>
                    <a:pt x="3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99557">
                <a:defRPr/>
              </a:pPr>
              <a:endParaRPr lang="en-US" sz="1350" kern="0">
                <a:solidFill>
                  <a:srgbClr val="FFFFFF"/>
                </a:solidFill>
              </a:endParaRPr>
            </a:p>
          </p:txBody>
        </p:sp>
        <p:sp>
          <p:nvSpPr>
            <p:cNvPr id="32" name="Freeform 11"/>
            <p:cNvSpPr>
              <a:spLocks/>
            </p:cNvSpPr>
            <p:nvPr/>
          </p:nvSpPr>
          <p:spPr bwMode="auto">
            <a:xfrm>
              <a:off x="2863850" y="-2657475"/>
              <a:ext cx="1273175" cy="987425"/>
            </a:xfrm>
            <a:custGeom>
              <a:avLst/>
              <a:gdLst>
                <a:gd name="T0" fmla="*/ 283 w 365"/>
                <a:gd name="T1" fmla="*/ 227 h 283"/>
                <a:gd name="T2" fmla="*/ 56 w 365"/>
                <a:gd name="T3" fmla="*/ 0 h 283"/>
                <a:gd name="T4" fmla="*/ 0 w 365"/>
                <a:gd name="T5" fmla="*/ 7 h 283"/>
                <a:gd name="T6" fmla="*/ 0 w 365"/>
                <a:gd name="T7" fmla="*/ 232 h 283"/>
                <a:gd name="T8" fmla="*/ 0 w 365"/>
                <a:gd name="T9" fmla="*/ 236 h 283"/>
                <a:gd name="T10" fmla="*/ 0 w 365"/>
                <a:gd name="T11" fmla="*/ 237 h 283"/>
                <a:gd name="T12" fmla="*/ 0 w 365"/>
                <a:gd name="T13" fmla="*/ 241 h 283"/>
                <a:gd name="T14" fmla="*/ 1 w 365"/>
                <a:gd name="T15" fmla="*/ 241 h 283"/>
                <a:gd name="T16" fmla="*/ 51 w 365"/>
                <a:gd name="T17" fmla="*/ 283 h 283"/>
                <a:gd name="T18" fmla="*/ 365 w 365"/>
                <a:gd name="T19" fmla="*/ 283 h 283"/>
                <a:gd name="T20" fmla="*/ 282 w 365"/>
                <a:gd name="T21" fmla="*/ 234 h 283"/>
                <a:gd name="T22" fmla="*/ 283 w 365"/>
                <a:gd name="T23" fmla="*/ 227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65" h="283">
                  <a:moveTo>
                    <a:pt x="283" y="227"/>
                  </a:moveTo>
                  <a:cubicBezTo>
                    <a:pt x="283" y="101"/>
                    <a:pt x="181" y="0"/>
                    <a:pt x="56" y="0"/>
                  </a:cubicBezTo>
                  <a:cubicBezTo>
                    <a:pt x="36" y="0"/>
                    <a:pt x="18" y="2"/>
                    <a:pt x="0" y="7"/>
                  </a:cubicBezTo>
                  <a:cubicBezTo>
                    <a:pt x="0" y="232"/>
                    <a:pt x="0" y="232"/>
                    <a:pt x="0" y="232"/>
                  </a:cubicBezTo>
                  <a:cubicBezTo>
                    <a:pt x="0" y="233"/>
                    <a:pt x="0" y="235"/>
                    <a:pt x="0" y="236"/>
                  </a:cubicBezTo>
                  <a:cubicBezTo>
                    <a:pt x="0" y="236"/>
                    <a:pt x="0" y="237"/>
                    <a:pt x="0" y="237"/>
                  </a:cubicBezTo>
                  <a:cubicBezTo>
                    <a:pt x="0" y="238"/>
                    <a:pt x="0" y="239"/>
                    <a:pt x="0" y="241"/>
                  </a:cubicBezTo>
                  <a:cubicBezTo>
                    <a:pt x="1" y="241"/>
                    <a:pt x="1" y="241"/>
                    <a:pt x="1" y="241"/>
                  </a:cubicBezTo>
                  <a:cubicBezTo>
                    <a:pt x="5" y="265"/>
                    <a:pt x="26" y="283"/>
                    <a:pt x="51" y="283"/>
                  </a:cubicBezTo>
                  <a:cubicBezTo>
                    <a:pt x="365" y="283"/>
                    <a:pt x="365" y="283"/>
                    <a:pt x="365" y="283"/>
                  </a:cubicBezTo>
                  <a:cubicBezTo>
                    <a:pt x="343" y="261"/>
                    <a:pt x="314" y="244"/>
                    <a:pt x="282" y="234"/>
                  </a:cubicBezTo>
                  <a:cubicBezTo>
                    <a:pt x="282" y="232"/>
                    <a:pt x="283" y="229"/>
                    <a:pt x="283" y="2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99557">
                <a:defRPr/>
              </a:pPr>
              <a:endParaRPr lang="en-US" sz="1350" kern="0">
                <a:solidFill>
                  <a:srgbClr val="FFFFFF"/>
                </a:solidFill>
              </a:endParaRPr>
            </a:p>
          </p:txBody>
        </p:sp>
        <p:sp>
          <p:nvSpPr>
            <p:cNvPr id="33" name="Freeform 12"/>
            <p:cNvSpPr>
              <a:spLocks/>
            </p:cNvSpPr>
            <p:nvPr/>
          </p:nvSpPr>
          <p:spPr bwMode="auto">
            <a:xfrm>
              <a:off x="1354138" y="-2528888"/>
              <a:ext cx="1270000" cy="858838"/>
            </a:xfrm>
            <a:custGeom>
              <a:avLst/>
              <a:gdLst>
                <a:gd name="T0" fmla="*/ 364 w 364"/>
                <a:gd name="T1" fmla="*/ 195 h 246"/>
                <a:gd name="T2" fmla="*/ 364 w 364"/>
                <a:gd name="T3" fmla="*/ 0 h 246"/>
                <a:gd name="T4" fmla="*/ 307 w 364"/>
                <a:gd name="T5" fmla="*/ 54 h 246"/>
                <a:gd name="T6" fmla="*/ 232 w 364"/>
                <a:gd name="T7" fmla="*/ 32 h 246"/>
                <a:gd name="T8" fmla="*/ 94 w 364"/>
                <a:gd name="T9" fmla="*/ 170 h 246"/>
                <a:gd name="T10" fmla="*/ 96 w 364"/>
                <a:gd name="T11" fmla="*/ 194 h 246"/>
                <a:gd name="T12" fmla="*/ 0 w 364"/>
                <a:gd name="T13" fmla="*/ 246 h 246"/>
                <a:gd name="T14" fmla="*/ 313 w 364"/>
                <a:gd name="T15" fmla="*/ 246 h 246"/>
                <a:gd name="T16" fmla="*/ 364 w 364"/>
                <a:gd name="T17" fmla="*/ 195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4" h="246">
                  <a:moveTo>
                    <a:pt x="364" y="195"/>
                  </a:moveTo>
                  <a:cubicBezTo>
                    <a:pt x="364" y="0"/>
                    <a:pt x="364" y="0"/>
                    <a:pt x="364" y="0"/>
                  </a:cubicBezTo>
                  <a:cubicBezTo>
                    <a:pt x="342" y="15"/>
                    <a:pt x="323" y="33"/>
                    <a:pt x="307" y="54"/>
                  </a:cubicBezTo>
                  <a:cubicBezTo>
                    <a:pt x="285" y="40"/>
                    <a:pt x="260" y="32"/>
                    <a:pt x="232" y="32"/>
                  </a:cubicBezTo>
                  <a:cubicBezTo>
                    <a:pt x="155" y="32"/>
                    <a:pt x="94" y="94"/>
                    <a:pt x="94" y="170"/>
                  </a:cubicBezTo>
                  <a:cubicBezTo>
                    <a:pt x="94" y="178"/>
                    <a:pt x="95" y="186"/>
                    <a:pt x="96" y="194"/>
                  </a:cubicBezTo>
                  <a:cubicBezTo>
                    <a:pt x="58" y="202"/>
                    <a:pt x="25" y="220"/>
                    <a:pt x="0" y="246"/>
                  </a:cubicBezTo>
                  <a:cubicBezTo>
                    <a:pt x="313" y="246"/>
                    <a:pt x="313" y="246"/>
                    <a:pt x="313" y="246"/>
                  </a:cubicBezTo>
                  <a:cubicBezTo>
                    <a:pt x="341" y="246"/>
                    <a:pt x="364" y="223"/>
                    <a:pt x="364" y="19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99557">
                <a:defRPr/>
              </a:pPr>
              <a:endParaRPr lang="en-US" sz="1350" kern="0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304320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App Service - one integrated offering</a:t>
            </a:r>
            <a:endParaRPr lang="it-IT" dirty="0"/>
          </a:p>
        </p:txBody>
      </p:sp>
      <p:sp>
        <p:nvSpPr>
          <p:cNvPr id="66" name="Rectangle 65"/>
          <p:cNvSpPr/>
          <p:nvPr/>
        </p:nvSpPr>
        <p:spPr bwMode="auto">
          <a:xfrm>
            <a:off x="161347" y="4358158"/>
            <a:ext cx="8823275" cy="113458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57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765" u="sng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7" name="Rectangle 66"/>
          <p:cNvSpPr/>
          <p:nvPr/>
        </p:nvSpPr>
        <p:spPr bwMode="auto">
          <a:xfrm>
            <a:off x="161348" y="1362065"/>
            <a:ext cx="2895189" cy="2924866"/>
          </a:xfrm>
          <a:prstGeom prst="rect">
            <a:avLst/>
          </a:prstGeom>
          <a:solidFill>
            <a:srgbClr val="0072C6"/>
          </a:solidFill>
          <a:ln>
            <a:solidFill>
              <a:srgbClr val="0072C6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57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765" u="sng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8" name="Rectangle 67"/>
          <p:cNvSpPr/>
          <p:nvPr/>
        </p:nvSpPr>
        <p:spPr bwMode="auto">
          <a:xfrm>
            <a:off x="3125390" y="1362065"/>
            <a:ext cx="2895189" cy="2924866"/>
          </a:xfrm>
          <a:prstGeom prst="rect">
            <a:avLst/>
          </a:prstGeom>
          <a:solidFill>
            <a:srgbClr val="0072C6"/>
          </a:solidFill>
          <a:ln>
            <a:solidFill>
              <a:srgbClr val="0072C6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57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765" u="sng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9" name="Rectangle 68"/>
          <p:cNvSpPr/>
          <p:nvPr/>
        </p:nvSpPr>
        <p:spPr bwMode="auto">
          <a:xfrm>
            <a:off x="6089433" y="1362065"/>
            <a:ext cx="2895189" cy="2924866"/>
          </a:xfrm>
          <a:prstGeom prst="rect">
            <a:avLst/>
          </a:prstGeom>
          <a:solidFill>
            <a:srgbClr val="0072C6"/>
          </a:solidFill>
          <a:ln>
            <a:solidFill>
              <a:srgbClr val="0072C6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57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765" u="sng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70" name="Group 69"/>
          <p:cNvGrpSpPr/>
          <p:nvPr/>
        </p:nvGrpSpPr>
        <p:grpSpPr>
          <a:xfrm>
            <a:off x="313752" y="1466132"/>
            <a:ext cx="2366027" cy="577473"/>
            <a:chOff x="426724" y="414669"/>
            <a:chExt cx="3217960" cy="785404"/>
          </a:xfrm>
        </p:grpSpPr>
        <p:sp>
          <p:nvSpPr>
            <p:cNvPr id="71" name="TextBox 70"/>
            <p:cNvSpPr txBox="1"/>
            <p:nvPr/>
          </p:nvSpPr>
          <p:spPr>
            <a:xfrm>
              <a:off x="1060348" y="414669"/>
              <a:ext cx="2584336" cy="785404"/>
            </a:xfrm>
            <a:prstGeom prst="hexagon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72290">
                <a:defRPr/>
              </a:pPr>
              <a:r>
                <a:rPr lang="en-US" sz="2353" kern="0" dirty="0">
                  <a:solidFill>
                    <a:srgbClr val="FFFFFF"/>
                  </a:solidFill>
                  <a:latin typeface="+mj-lt"/>
                  <a:cs typeface="Segoe UI Semilight" panose="020B0402040204020203" pitchFamily="34" charset="0"/>
                </a:rPr>
                <a:t>Web Apps</a:t>
              </a:r>
            </a:p>
          </p:txBody>
        </p:sp>
        <p:pic>
          <p:nvPicPr>
            <p:cNvPr id="72" name="Picture 7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6724" y="438523"/>
              <a:ext cx="724385" cy="707495"/>
            </a:xfrm>
            <a:prstGeom prst="rect">
              <a:avLst/>
            </a:prstGeom>
          </p:spPr>
        </p:pic>
      </p:grpSp>
      <p:grpSp>
        <p:nvGrpSpPr>
          <p:cNvPr id="73" name="Group 72"/>
          <p:cNvGrpSpPr/>
          <p:nvPr/>
        </p:nvGrpSpPr>
        <p:grpSpPr>
          <a:xfrm>
            <a:off x="3274860" y="1476476"/>
            <a:ext cx="2214231" cy="534579"/>
            <a:chOff x="4522860" y="428738"/>
            <a:chExt cx="3011508" cy="727065"/>
          </a:xfrm>
        </p:grpSpPr>
        <p:sp>
          <p:nvSpPr>
            <p:cNvPr id="74" name="TextBox 73"/>
            <p:cNvSpPr txBox="1"/>
            <p:nvPr/>
          </p:nvSpPr>
          <p:spPr>
            <a:xfrm>
              <a:off x="5301290" y="492612"/>
              <a:ext cx="2233078" cy="6180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72290">
                <a:defRPr/>
              </a:pPr>
              <a:r>
                <a:rPr lang="en-US" sz="2353" kern="0" dirty="0">
                  <a:solidFill>
                    <a:srgbClr val="FFFFFF"/>
                  </a:solidFill>
                  <a:latin typeface="+mj-lt"/>
                  <a:cs typeface="Segoe UI Semilight" panose="020B0402040204020203" pitchFamily="34" charset="0"/>
                </a:rPr>
                <a:t>Logic Apps</a:t>
              </a:r>
            </a:p>
          </p:txBody>
        </p:sp>
        <p:pic>
          <p:nvPicPr>
            <p:cNvPr id="75" name="Picture 7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22860" y="428738"/>
              <a:ext cx="727877" cy="727065"/>
            </a:xfrm>
            <a:prstGeom prst="rect">
              <a:avLst/>
            </a:prstGeom>
          </p:spPr>
        </p:pic>
      </p:grpSp>
      <p:grpSp>
        <p:nvGrpSpPr>
          <p:cNvPr id="76" name="Group 75"/>
          <p:cNvGrpSpPr/>
          <p:nvPr/>
        </p:nvGrpSpPr>
        <p:grpSpPr>
          <a:xfrm>
            <a:off x="6248696" y="1476663"/>
            <a:ext cx="2545216" cy="619371"/>
            <a:chOff x="8498659" y="428993"/>
            <a:chExt cx="3461670" cy="842387"/>
          </a:xfrm>
        </p:grpSpPr>
        <p:sp>
          <p:nvSpPr>
            <p:cNvPr id="77" name="TextBox 76"/>
            <p:cNvSpPr txBox="1"/>
            <p:nvPr/>
          </p:nvSpPr>
          <p:spPr>
            <a:xfrm>
              <a:off x="9167121" y="503908"/>
              <a:ext cx="2793208" cy="767472"/>
            </a:xfrm>
            <a:prstGeom prst="flowChartOffpageConnector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72290">
                <a:defRPr/>
              </a:pPr>
              <a:r>
                <a:rPr lang="en-US" sz="2353" kern="0" dirty="0">
                  <a:solidFill>
                    <a:srgbClr val="FFFFFF"/>
                  </a:solidFill>
                  <a:latin typeface="+mj-lt"/>
                  <a:cs typeface="Segoe UI Semilight" panose="020B0402040204020203" pitchFamily="34" charset="0"/>
                </a:rPr>
                <a:t>Mobile Apps</a:t>
              </a:r>
            </a:p>
          </p:txBody>
        </p:sp>
        <p:pic>
          <p:nvPicPr>
            <p:cNvPr id="78" name="Picture 7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498659" y="428993"/>
              <a:ext cx="505992" cy="726554"/>
            </a:xfrm>
            <a:prstGeom prst="rect">
              <a:avLst/>
            </a:prstGeom>
          </p:spPr>
        </p:pic>
      </p:grpSp>
      <p:grpSp>
        <p:nvGrpSpPr>
          <p:cNvPr id="79" name="Group 78"/>
          <p:cNvGrpSpPr/>
          <p:nvPr/>
        </p:nvGrpSpPr>
        <p:grpSpPr>
          <a:xfrm>
            <a:off x="364434" y="4595880"/>
            <a:ext cx="1941733" cy="611822"/>
            <a:chOff x="495655" y="4578565"/>
            <a:chExt cx="2640891" cy="832121"/>
          </a:xfrm>
        </p:grpSpPr>
        <p:pic>
          <p:nvPicPr>
            <p:cNvPr id="80" name="Picture 79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655" y="4578565"/>
              <a:ext cx="832121" cy="832121"/>
            </a:xfrm>
            <a:prstGeom prst="rect">
              <a:avLst/>
            </a:prstGeom>
            <a:noFill/>
          </p:spPr>
        </p:pic>
        <p:sp>
          <p:nvSpPr>
            <p:cNvPr id="81" name="TextBox 80"/>
            <p:cNvSpPr txBox="1"/>
            <p:nvPr/>
          </p:nvSpPr>
          <p:spPr>
            <a:xfrm>
              <a:off x="1347440" y="4622499"/>
              <a:ext cx="1789106" cy="767473"/>
            </a:xfrm>
            <a:prstGeom prst="flowChartOffpageConnector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72290">
                <a:defRPr/>
              </a:pPr>
              <a:r>
                <a:rPr lang="en-US" sz="2353" kern="0" dirty="0">
                  <a:solidFill>
                    <a:srgbClr val="FFFFFF"/>
                  </a:solidFill>
                  <a:latin typeface="+mj-lt"/>
                  <a:cs typeface="Segoe UI Semilight" panose="020B0402040204020203" pitchFamily="34" charset="0"/>
                </a:rPr>
                <a:t>API Apps</a:t>
              </a:r>
            </a:p>
          </p:txBody>
        </p:sp>
      </p:grpSp>
      <p:grpSp>
        <p:nvGrpSpPr>
          <p:cNvPr id="82" name="Group 81"/>
          <p:cNvGrpSpPr/>
          <p:nvPr/>
        </p:nvGrpSpPr>
        <p:grpSpPr>
          <a:xfrm>
            <a:off x="4183817" y="4516049"/>
            <a:ext cx="831456" cy="831456"/>
            <a:chOff x="2336344" y="2754223"/>
            <a:chExt cx="739365" cy="739365"/>
          </a:xfrm>
        </p:grpSpPr>
        <p:sp>
          <p:nvSpPr>
            <p:cNvPr id="83" name="Rectangle 82"/>
            <p:cNvSpPr/>
            <p:nvPr/>
          </p:nvSpPr>
          <p:spPr bwMode="auto">
            <a:xfrm>
              <a:off x="2336344" y="2754223"/>
              <a:ext cx="739365" cy="739365"/>
            </a:xfrm>
            <a:prstGeom prst="rect">
              <a:avLst/>
            </a:prstGeom>
            <a:solidFill>
              <a:srgbClr val="FF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57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647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4" name="Picture 8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85332" y="2908781"/>
              <a:ext cx="433482" cy="433482"/>
            </a:xfrm>
            <a:prstGeom prst="rect">
              <a:avLst/>
            </a:prstGeom>
          </p:spPr>
        </p:pic>
      </p:grpSp>
      <p:grpSp>
        <p:nvGrpSpPr>
          <p:cNvPr id="85" name="Group 84"/>
          <p:cNvGrpSpPr/>
          <p:nvPr/>
        </p:nvGrpSpPr>
        <p:grpSpPr>
          <a:xfrm>
            <a:off x="5131250" y="4516049"/>
            <a:ext cx="831456" cy="831456"/>
            <a:chOff x="2579844" y="2146998"/>
            <a:chExt cx="739365" cy="739365"/>
          </a:xfrm>
        </p:grpSpPr>
        <p:sp>
          <p:nvSpPr>
            <p:cNvPr id="86" name="Rectangle 85"/>
            <p:cNvSpPr/>
            <p:nvPr/>
          </p:nvSpPr>
          <p:spPr bwMode="auto">
            <a:xfrm>
              <a:off x="2579844" y="2146998"/>
              <a:ext cx="739365" cy="739365"/>
            </a:xfrm>
            <a:prstGeom prst="rect">
              <a:avLst/>
            </a:prstGeom>
            <a:solidFill>
              <a:srgbClr val="FF66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57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647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7" name="Picture 8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43725" y="2230481"/>
              <a:ext cx="554882" cy="554882"/>
            </a:xfrm>
            <a:prstGeom prst="rect">
              <a:avLst/>
            </a:prstGeom>
          </p:spPr>
        </p:pic>
      </p:grpSp>
      <p:sp>
        <p:nvSpPr>
          <p:cNvPr id="88" name="Rectangle 87"/>
          <p:cNvSpPr/>
          <p:nvPr/>
        </p:nvSpPr>
        <p:spPr bwMode="auto">
          <a:xfrm>
            <a:off x="6987518" y="4516049"/>
            <a:ext cx="831456" cy="831456"/>
          </a:xfrm>
          <a:prstGeom prst="rect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107571" rIns="134464" bIns="10757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57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71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http</a:t>
            </a:r>
          </a:p>
        </p:txBody>
      </p:sp>
      <p:sp>
        <p:nvSpPr>
          <p:cNvPr id="89" name="Rectangle 88"/>
          <p:cNvSpPr/>
          <p:nvPr/>
        </p:nvSpPr>
        <p:spPr bwMode="auto">
          <a:xfrm>
            <a:off x="7922330" y="4516049"/>
            <a:ext cx="831456" cy="831456"/>
          </a:xfrm>
          <a:prstGeom prst="rect">
            <a:avLst/>
          </a:prstGeom>
          <a:solidFill>
            <a:srgbClr val="C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107571" rIns="134464" bIns="10757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57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71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SQL</a:t>
            </a:r>
          </a:p>
        </p:txBody>
      </p:sp>
      <p:grpSp>
        <p:nvGrpSpPr>
          <p:cNvPr id="90" name="Group 89"/>
          <p:cNvGrpSpPr/>
          <p:nvPr/>
        </p:nvGrpSpPr>
        <p:grpSpPr>
          <a:xfrm>
            <a:off x="1076563" y="2403802"/>
            <a:ext cx="1048877" cy="990835"/>
            <a:chOff x="394889" y="1073442"/>
            <a:chExt cx="1426545" cy="1347604"/>
          </a:xfrm>
        </p:grpSpPr>
        <p:pic>
          <p:nvPicPr>
            <p:cNvPr id="91" name="Picture 90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77568" y="1073442"/>
              <a:ext cx="1247342" cy="910893"/>
            </a:xfrm>
            <a:prstGeom prst="rect">
              <a:avLst/>
            </a:prstGeom>
          </p:spPr>
        </p:pic>
        <p:sp>
          <p:nvSpPr>
            <p:cNvPr id="92" name="TextBox 91"/>
            <p:cNvSpPr txBox="1"/>
            <p:nvPr/>
          </p:nvSpPr>
          <p:spPr>
            <a:xfrm>
              <a:off x="394889" y="2044308"/>
              <a:ext cx="1426545" cy="3767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>
                      <a:lumMod val="95000"/>
                    </a:schemeClr>
                  </a:solidFill>
                  <a:cs typeface="Segoe UI Semilight" panose="020B0402040204020203" pitchFamily="34" charset="0"/>
                </a:rPr>
                <a:t>Customer site</a:t>
              </a:r>
            </a:p>
          </p:txBody>
        </p:sp>
      </p:grpSp>
      <p:grpSp>
        <p:nvGrpSpPr>
          <p:cNvPr id="93" name="Group 92"/>
          <p:cNvGrpSpPr/>
          <p:nvPr/>
        </p:nvGrpSpPr>
        <p:grpSpPr>
          <a:xfrm>
            <a:off x="7478010" y="2085890"/>
            <a:ext cx="1395190" cy="1017018"/>
            <a:chOff x="8433696" y="1655866"/>
            <a:chExt cx="1897555" cy="1383215"/>
          </a:xfrm>
        </p:grpSpPr>
        <p:sp>
          <p:nvSpPr>
            <p:cNvPr id="94" name="TextBox 93"/>
            <p:cNvSpPr txBox="1"/>
            <p:nvPr/>
          </p:nvSpPr>
          <p:spPr>
            <a:xfrm>
              <a:off x="8433696" y="2662343"/>
              <a:ext cx="1897555" cy="3767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>
                      <a:lumMod val="95000"/>
                    </a:schemeClr>
                  </a:solidFill>
                  <a:cs typeface="Segoe UI Semilight" panose="020B0402040204020203" pitchFamily="34" charset="0"/>
                </a:rPr>
                <a:t>Administration App</a:t>
              </a:r>
            </a:p>
          </p:txBody>
        </p:sp>
        <p:pic>
          <p:nvPicPr>
            <p:cNvPr id="95" name="Picture 94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704373" y="1655866"/>
              <a:ext cx="1341232" cy="904858"/>
            </a:xfrm>
            <a:prstGeom prst="rect">
              <a:avLst/>
            </a:prstGeom>
          </p:spPr>
        </p:pic>
      </p:grpSp>
      <p:grpSp>
        <p:nvGrpSpPr>
          <p:cNvPr id="96" name="Group 95"/>
          <p:cNvGrpSpPr/>
          <p:nvPr/>
        </p:nvGrpSpPr>
        <p:grpSpPr>
          <a:xfrm>
            <a:off x="3741838" y="2405463"/>
            <a:ext cx="1653531" cy="990835"/>
            <a:chOff x="5089162" y="1692224"/>
            <a:chExt cx="2248917" cy="1347604"/>
          </a:xfrm>
        </p:grpSpPr>
        <p:sp>
          <p:nvSpPr>
            <p:cNvPr id="97" name="TextBox 96"/>
            <p:cNvSpPr txBox="1"/>
            <p:nvPr/>
          </p:nvSpPr>
          <p:spPr>
            <a:xfrm>
              <a:off x="5089162" y="2663090"/>
              <a:ext cx="2248917" cy="3767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>
                      <a:lumMod val="95000"/>
                    </a:schemeClr>
                  </a:solidFill>
                  <a:cs typeface="Segoe UI Semilight" panose="020B0402040204020203" pitchFamily="34" charset="0"/>
                </a:rPr>
                <a:t>Customer Appointment</a:t>
              </a:r>
              <a:endParaRPr lang="en-US" sz="1200" dirty="0">
                <a:solidFill>
                  <a:schemeClr val="bg1">
                    <a:lumMod val="95000"/>
                  </a:schemeClr>
                </a:solidFill>
                <a:cs typeface="Segoe UI Semilight" panose="020B0402040204020203" pitchFamily="34" charset="0"/>
              </a:endParaRPr>
            </a:p>
          </p:txBody>
        </p:sp>
        <p:grpSp>
          <p:nvGrpSpPr>
            <p:cNvPr id="98" name="Group 97"/>
            <p:cNvGrpSpPr/>
            <p:nvPr/>
          </p:nvGrpSpPr>
          <p:grpSpPr>
            <a:xfrm>
              <a:off x="5589940" y="1692224"/>
              <a:ext cx="1247342" cy="910893"/>
              <a:chOff x="4717731" y="1692224"/>
              <a:chExt cx="1247342" cy="910893"/>
            </a:xfrm>
          </p:grpSpPr>
          <p:pic>
            <p:nvPicPr>
              <p:cNvPr id="118" name="Picture 117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717731" y="1692224"/>
                <a:ext cx="1247342" cy="910893"/>
              </a:xfrm>
              <a:prstGeom prst="rect">
                <a:avLst/>
              </a:prstGeom>
            </p:spPr>
          </p:pic>
          <p:sp>
            <p:nvSpPr>
              <p:cNvPr id="119" name="Rectangle 118"/>
              <p:cNvSpPr/>
              <p:nvPr/>
            </p:nvSpPr>
            <p:spPr bwMode="auto">
              <a:xfrm>
                <a:off x="4747968" y="1863365"/>
                <a:ext cx="1181492" cy="697583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577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765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ea typeface="Segoe UI" pitchFamily="34" charset="0"/>
                  <a:cs typeface="Segoe UI Semilight" panose="020B0402040204020203" pitchFamily="34" charset="0"/>
                </a:endParaRPr>
              </a:p>
            </p:txBody>
          </p:sp>
        </p:grpSp>
        <p:grpSp>
          <p:nvGrpSpPr>
            <p:cNvPr id="99" name="Group 98"/>
            <p:cNvGrpSpPr/>
            <p:nvPr/>
          </p:nvGrpSpPr>
          <p:grpSpPr>
            <a:xfrm>
              <a:off x="5691444" y="2004349"/>
              <a:ext cx="138794" cy="303798"/>
              <a:chOff x="5691444" y="2004349"/>
              <a:chExt cx="138794" cy="303798"/>
            </a:xfrm>
          </p:grpSpPr>
          <p:sp>
            <p:nvSpPr>
              <p:cNvPr id="116" name="Rectangle 115"/>
              <p:cNvSpPr/>
              <p:nvPr/>
            </p:nvSpPr>
            <p:spPr bwMode="auto">
              <a:xfrm>
                <a:off x="5691444" y="2006138"/>
                <a:ext cx="138794" cy="302009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577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647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ea typeface="Segoe UI" pitchFamily="34" charset="0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117" name="Rectangle 116"/>
              <p:cNvSpPr/>
              <p:nvPr/>
            </p:nvSpPr>
            <p:spPr bwMode="auto">
              <a:xfrm>
                <a:off x="5691444" y="2004349"/>
                <a:ext cx="138794" cy="45719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577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647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ea typeface="Segoe UI" pitchFamily="34" charset="0"/>
                  <a:cs typeface="Segoe UI Semilight" panose="020B0402040204020203" pitchFamily="34" charset="0"/>
                </a:endParaRPr>
              </a:p>
            </p:txBody>
          </p:sp>
        </p:grpSp>
        <p:grpSp>
          <p:nvGrpSpPr>
            <p:cNvPr id="100" name="Group 99"/>
            <p:cNvGrpSpPr/>
            <p:nvPr/>
          </p:nvGrpSpPr>
          <p:grpSpPr>
            <a:xfrm>
              <a:off x="5913082" y="2004349"/>
              <a:ext cx="138794" cy="303798"/>
              <a:chOff x="5891187" y="2004349"/>
              <a:chExt cx="138794" cy="303798"/>
            </a:xfrm>
          </p:grpSpPr>
          <p:sp>
            <p:nvSpPr>
              <p:cNvPr id="114" name="Rectangle 113"/>
              <p:cNvSpPr/>
              <p:nvPr/>
            </p:nvSpPr>
            <p:spPr bwMode="auto">
              <a:xfrm>
                <a:off x="5891187" y="2006138"/>
                <a:ext cx="138794" cy="302009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577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647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ea typeface="Segoe UI" pitchFamily="34" charset="0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115" name="Rectangle 114"/>
              <p:cNvSpPr/>
              <p:nvPr/>
            </p:nvSpPr>
            <p:spPr bwMode="auto">
              <a:xfrm>
                <a:off x="5891187" y="2004349"/>
                <a:ext cx="138794" cy="45719"/>
              </a:xfrm>
              <a:prstGeom prst="rect">
                <a:avLst/>
              </a:prstGeom>
              <a:solidFill>
                <a:srgbClr val="FF660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577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647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ea typeface="Segoe UI" pitchFamily="34" charset="0"/>
                  <a:cs typeface="Segoe UI Semilight" panose="020B0402040204020203" pitchFamily="34" charset="0"/>
                </a:endParaRPr>
              </a:p>
            </p:txBody>
          </p:sp>
        </p:grpSp>
        <p:grpSp>
          <p:nvGrpSpPr>
            <p:cNvPr id="101" name="Group 100"/>
            <p:cNvGrpSpPr/>
            <p:nvPr/>
          </p:nvGrpSpPr>
          <p:grpSpPr>
            <a:xfrm>
              <a:off x="6134720" y="2004349"/>
              <a:ext cx="138794" cy="303798"/>
              <a:chOff x="6090930" y="2004349"/>
              <a:chExt cx="138794" cy="303798"/>
            </a:xfrm>
          </p:grpSpPr>
          <p:sp>
            <p:nvSpPr>
              <p:cNvPr id="112" name="Rectangle 111"/>
              <p:cNvSpPr/>
              <p:nvPr/>
            </p:nvSpPr>
            <p:spPr bwMode="auto">
              <a:xfrm>
                <a:off x="6090930" y="2006138"/>
                <a:ext cx="138794" cy="302009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577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647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ea typeface="Segoe UI" pitchFamily="34" charset="0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113" name="Rectangle 112"/>
              <p:cNvSpPr/>
              <p:nvPr/>
            </p:nvSpPr>
            <p:spPr bwMode="auto">
              <a:xfrm>
                <a:off x="6090930" y="2004349"/>
                <a:ext cx="138794" cy="45719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577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647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ea typeface="Segoe UI" pitchFamily="34" charset="0"/>
                  <a:cs typeface="Segoe UI Semilight" panose="020B0402040204020203" pitchFamily="34" charset="0"/>
                </a:endParaRPr>
              </a:p>
            </p:txBody>
          </p:sp>
        </p:grpSp>
        <p:grpSp>
          <p:nvGrpSpPr>
            <p:cNvPr id="102" name="Group 101"/>
            <p:cNvGrpSpPr/>
            <p:nvPr/>
          </p:nvGrpSpPr>
          <p:grpSpPr>
            <a:xfrm>
              <a:off x="6356358" y="2004349"/>
              <a:ext cx="138793" cy="303798"/>
              <a:chOff x="6290673" y="2004349"/>
              <a:chExt cx="138793" cy="303798"/>
            </a:xfrm>
          </p:grpSpPr>
          <p:sp>
            <p:nvSpPr>
              <p:cNvPr id="110" name="Rectangle 109"/>
              <p:cNvSpPr/>
              <p:nvPr/>
            </p:nvSpPr>
            <p:spPr bwMode="auto">
              <a:xfrm>
                <a:off x="6290673" y="2006138"/>
                <a:ext cx="138793" cy="302009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34464" tIns="107571" rIns="134464" bIns="10757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577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47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ea typeface="Segoe UI" pitchFamily="34" charset="0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111" name="Rectangle 110"/>
              <p:cNvSpPr/>
              <p:nvPr/>
            </p:nvSpPr>
            <p:spPr bwMode="auto">
              <a:xfrm>
                <a:off x="6290673" y="2004349"/>
                <a:ext cx="138793" cy="45719"/>
              </a:xfrm>
              <a:prstGeom prst="rect">
                <a:avLst/>
              </a:prstGeom>
              <a:solidFill>
                <a:srgbClr val="92D05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34464" tIns="107571" rIns="134464" bIns="10757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577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47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ea typeface="Segoe UI" pitchFamily="34" charset="0"/>
                  <a:cs typeface="Segoe UI Semilight" panose="020B0402040204020203" pitchFamily="34" charset="0"/>
                </a:endParaRPr>
              </a:p>
            </p:txBody>
          </p:sp>
        </p:grpSp>
        <p:grpSp>
          <p:nvGrpSpPr>
            <p:cNvPr id="103" name="Group 102"/>
            <p:cNvGrpSpPr/>
            <p:nvPr/>
          </p:nvGrpSpPr>
          <p:grpSpPr>
            <a:xfrm>
              <a:off x="6577994" y="2004349"/>
              <a:ext cx="138793" cy="303798"/>
              <a:chOff x="6490416" y="2004349"/>
              <a:chExt cx="138793" cy="303798"/>
            </a:xfrm>
          </p:grpSpPr>
          <p:sp>
            <p:nvSpPr>
              <p:cNvPr id="108" name="Rectangle 107"/>
              <p:cNvSpPr/>
              <p:nvPr/>
            </p:nvSpPr>
            <p:spPr bwMode="auto">
              <a:xfrm>
                <a:off x="6490416" y="2006138"/>
                <a:ext cx="138793" cy="302009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34464" tIns="107571" rIns="134464" bIns="10757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577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47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ea typeface="Segoe UI" pitchFamily="34" charset="0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109" name="Rectangle 108"/>
              <p:cNvSpPr/>
              <p:nvPr/>
            </p:nvSpPr>
            <p:spPr bwMode="auto">
              <a:xfrm>
                <a:off x="6490416" y="2004349"/>
                <a:ext cx="138793" cy="45719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34464" tIns="107571" rIns="134464" bIns="10757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577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47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ea typeface="Segoe UI" pitchFamily="34" charset="0"/>
                  <a:cs typeface="Segoe UI Semilight" panose="020B0402040204020203" pitchFamily="34" charset="0"/>
                </a:endParaRPr>
              </a:p>
            </p:txBody>
          </p:sp>
        </p:grpSp>
        <p:sp>
          <p:nvSpPr>
            <p:cNvPr id="104" name="Chevron 103"/>
            <p:cNvSpPr/>
            <p:nvPr/>
          </p:nvSpPr>
          <p:spPr bwMode="auto">
            <a:xfrm>
              <a:off x="5846949" y="2144789"/>
              <a:ext cx="51415" cy="51415"/>
            </a:xfrm>
            <a:prstGeom prst="chevron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57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765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Segoe UI" pitchFamily="34" charset="0"/>
                <a:cs typeface="Segoe UI Semilight" panose="020B0402040204020203" pitchFamily="34" charset="0"/>
              </a:endParaRPr>
            </a:p>
          </p:txBody>
        </p:sp>
        <p:sp>
          <p:nvSpPr>
            <p:cNvPr id="105" name="Chevron 104"/>
            <p:cNvSpPr/>
            <p:nvPr/>
          </p:nvSpPr>
          <p:spPr bwMode="auto">
            <a:xfrm>
              <a:off x="6067607" y="2144789"/>
              <a:ext cx="51415" cy="51415"/>
            </a:xfrm>
            <a:prstGeom prst="chevron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57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765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Segoe UI" pitchFamily="34" charset="0"/>
                <a:cs typeface="Segoe UI Semilight" panose="020B0402040204020203" pitchFamily="34" charset="0"/>
              </a:endParaRPr>
            </a:p>
          </p:txBody>
        </p:sp>
        <p:sp>
          <p:nvSpPr>
            <p:cNvPr id="106" name="Chevron 105"/>
            <p:cNvSpPr/>
            <p:nvPr/>
          </p:nvSpPr>
          <p:spPr bwMode="auto">
            <a:xfrm>
              <a:off x="6288265" y="2144789"/>
              <a:ext cx="51415" cy="51415"/>
            </a:xfrm>
            <a:prstGeom prst="chevron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57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765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Segoe UI" pitchFamily="34" charset="0"/>
                <a:cs typeface="Segoe UI Semilight" panose="020B0402040204020203" pitchFamily="34" charset="0"/>
              </a:endParaRPr>
            </a:p>
          </p:txBody>
        </p:sp>
        <p:sp>
          <p:nvSpPr>
            <p:cNvPr id="107" name="Chevron 106"/>
            <p:cNvSpPr/>
            <p:nvPr/>
          </p:nvSpPr>
          <p:spPr bwMode="auto">
            <a:xfrm>
              <a:off x="6508924" y="2144789"/>
              <a:ext cx="51415" cy="51415"/>
            </a:xfrm>
            <a:prstGeom prst="chevron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57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765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Segoe UI" pitchFamily="34" charset="0"/>
                <a:cs typeface="Segoe UI Semilight" panose="020B0402040204020203" pitchFamily="34" charset="0"/>
              </a:endParaRPr>
            </a:p>
          </p:txBody>
        </p:sp>
      </p:grpSp>
      <p:pic>
        <p:nvPicPr>
          <p:cNvPr id="120" name="Picture 1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48695" y="2843061"/>
            <a:ext cx="986150" cy="665303"/>
          </a:xfrm>
          <a:prstGeom prst="rect">
            <a:avLst/>
          </a:prstGeom>
        </p:spPr>
      </p:pic>
      <p:pic>
        <p:nvPicPr>
          <p:cNvPr id="121" name="Picture 12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89732" y="2966569"/>
            <a:ext cx="986150" cy="665303"/>
          </a:xfrm>
          <a:prstGeom prst="rect">
            <a:avLst/>
          </a:prstGeom>
        </p:spPr>
      </p:pic>
      <p:grpSp>
        <p:nvGrpSpPr>
          <p:cNvPr id="122" name="Group 121"/>
          <p:cNvGrpSpPr/>
          <p:nvPr/>
        </p:nvGrpSpPr>
        <p:grpSpPr>
          <a:xfrm>
            <a:off x="6510273" y="3069188"/>
            <a:ext cx="1076065" cy="1017018"/>
            <a:chOff x="8650713" y="1655866"/>
            <a:chExt cx="1463523" cy="1383215"/>
          </a:xfrm>
        </p:grpSpPr>
        <p:sp>
          <p:nvSpPr>
            <p:cNvPr id="123" name="TextBox 122"/>
            <p:cNvSpPr txBox="1"/>
            <p:nvPr/>
          </p:nvSpPr>
          <p:spPr>
            <a:xfrm>
              <a:off x="8650713" y="2662343"/>
              <a:ext cx="1463523" cy="3767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>
                      <a:lumMod val="95000"/>
                    </a:schemeClr>
                  </a:solidFill>
                  <a:cs typeface="Segoe UI Semilight" panose="020B0402040204020203" pitchFamily="34" charset="0"/>
                </a:rPr>
                <a:t>Customer App</a:t>
              </a:r>
            </a:p>
          </p:txBody>
        </p:sp>
        <p:pic>
          <p:nvPicPr>
            <p:cNvPr id="124" name="Picture 123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704373" y="1655866"/>
              <a:ext cx="1341232" cy="904858"/>
            </a:xfrm>
            <a:prstGeom prst="rect">
              <a:avLst/>
            </a:prstGeom>
          </p:spPr>
        </p:pic>
      </p:grpSp>
      <p:grpSp>
        <p:nvGrpSpPr>
          <p:cNvPr id="125" name="Group 124"/>
          <p:cNvGrpSpPr/>
          <p:nvPr/>
        </p:nvGrpSpPr>
        <p:grpSpPr>
          <a:xfrm>
            <a:off x="6052706" y="4516049"/>
            <a:ext cx="833468" cy="832750"/>
            <a:chOff x="8232100" y="4975723"/>
            <a:chExt cx="1133574" cy="1132597"/>
          </a:xfrm>
        </p:grpSpPr>
        <p:sp>
          <p:nvSpPr>
            <p:cNvPr id="126" name="Rectangle 125"/>
            <p:cNvSpPr/>
            <p:nvPr/>
          </p:nvSpPr>
          <p:spPr bwMode="auto">
            <a:xfrm>
              <a:off x="8232100" y="4975723"/>
              <a:ext cx="1130838" cy="1130838"/>
            </a:xfrm>
            <a:prstGeom prst="rect">
              <a:avLst/>
            </a:prstGeom>
            <a:solidFill>
              <a:srgbClr val="00206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57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647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27" name="Picture 126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52352" y="4995002"/>
              <a:ext cx="1113322" cy="11133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085227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autoRev="1" fill="remove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4139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autoRev="1" fill="remove"/>
                                        <p:tgtEl>
                                          <p:spTgt spid="6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4139"/>
                                      </p:to>
                                    </p:animClr>
                                    <p:set>
                                      <p:cBhvr>
                                        <p:cTn id="8" dur="500" autoRev="1" fill="remove"/>
                                        <p:tgtEl>
                                          <p:spTgt spid="6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500" autoRev="1" fill="remove"/>
                                        <p:tgtEl>
                                          <p:spTgt spid="6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Chi sono</a:t>
            </a:r>
            <a:endParaRPr lang="it-I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110875"/>
            <a:ext cx="7886700" cy="5066087"/>
          </a:xfrm>
        </p:spPr>
        <p:txBody>
          <a:bodyPr/>
          <a:lstStyle/>
          <a:p>
            <a:pPr marL="0" indent="0">
              <a:buNone/>
            </a:pPr>
            <a:r>
              <a:rPr lang="it-IT" b="1" dirty="0" smtClean="0"/>
              <a:t>		Andrea Dottor</a:t>
            </a:r>
          </a:p>
          <a:p>
            <a:pPr marL="0" indent="0">
              <a:buNone/>
            </a:pPr>
            <a:r>
              <a:rPr lang="it-IT" i="1" dirty="0" smtClean="0"/>
              <a:t>		Microsoft MVP ASP.NET</a:t>
            </a:r>
          </a:p>
          <a:p>
            <a:pPr marL="0" indent="0">
              <a:buNone/>
            </a:pPr>
            <a:endParaRPr lang="it-IT" i="1" dirty="0" smtClean="0"/>
          </a:p>
          <a:p>
            <a:pPr marL="0" indent="0">
              <a:buNone/>
            </a:pPr>
            <a:endParaRPr lang="it-IT" i="1" dirty="0" smtClean="0"/>
          </a:p>
          <a:p>
            <a:pPr marL="0" indent="0">
              <a:buNone/>
            </a:pPr>
            <a:r>
              <a:rPr lang="it-IT" dirty="0" smtClean="0"/>
              <a:t>	</a:t>
            </a:r>
            <a:br>
              <a:rPr lang="it-IT" dirty="0" smtClean="0"/>
            </a:br>
            <a:r>
              <a:rPr lang="it-IT" dirty="0" smtClean="0"/>
              <a:t>	</a:t>
            </a:r>
            <a:r>
              <a:rPr lang="it-IT" dirty="0" err="1" smtClean="0"/>
              <a:t>www.dottor.net</a:t>
            </a:r>
            <a:endParaRPr lang="it-IT" dirty="0"/>
          </a:p>
          <a:p>
            <a:pPr marL="0" indent="0">
              <a:buNone/>
            </a:pPr>
            <a:r>
              <a:rPr lang="it-IT" dirty="0" smtClean="0"/>
              <a:t>	</a:t>
            </a:r>
            <a:r>
              <a:rPr lang="it-IT" dirty="0" err="1" smtClean="0"/>
              <a:t>andrea@dottor.net</a:t>
            </a:r>
            <a:endParaRPr lang="it-IT" dirty="0"/>
          </a:p>
          <a:p>
            <a:pPr marL="0" indent="0">
              <a:buNone/>
            </a:pPr>
            <a:r>
              <a:rPr lang="it-IT" dirty="0" smtClean="0"/>
              <a:t>	@dottor</a:t>
            </a:r>
            <a:endParaRPr lang="it-IT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718" y="4598657"/>
            <a:ext cx="432000" cy="432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718" y="4089399"/>
            <a:ext cx="432000" cy="432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1051718" y="3593588"/>
            <a:ext cx="432000" cy="432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036" y="1028979"/>
            <a:ext cx="1879600" cy="1524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7950" y="4622188"/>
            <a:ext cx="2381250" cy="6000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34200" y="5402262"/>
            <a:ext cx="1905000" cy="77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0366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Azure</a:t>
            </a:r>
            <a:r>
              <a:rPr lang="it-IT" dirty="0" smtClean="0"/>
              <a:t> </a:t>
            </a:r>
            <a:r>
              <a:rPr lang="it-IT" dirty="0" err="1"/>
              <a:t>App</a:t>
            </a:r>
            <a:r>
              <a:rPr lang="it-IT" dirty="0"/>
              <a:t> Service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Creare un'applicazione agganciata ad </a:t>
            </a:r>
            <a:r>
              <a:rPr lang="it-IT" dirty="0" err="1"/>
              <a:t>Azure</a:t>
            </a:r>
            <a:r>
              <a:rPr lang="it-IT" dirty="0"/>
              <a:t> </a:t>
            </a:r>
            <a:r>
              <a:rPr lang="it-IT" dirty="0" err="1"/>
              <a:t>App</a:t>
            </a:r>
            <a:r>
              <a:rPr lang="it-IT" dirty="0"/>
              <a:t> Service</a:t>
            </a:r>
          </a:p>
        </p:txBody>
      </p:sp>
    </p:spTree>
    <p:extLst>
      <p:ext uri="{BB962C8B-B14F-4D97-AF65-F5344CB8AC3E}">
        <p14:creationId xmlns:p14="http://schemas.microsoft.com/office/powerpoint/2010/main" val="6717944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41123"/>
            <a:ext cx="7947213" cy="889753"/>
          </a:xfrm>
        </p:spPr>
        <p:txBody>
          <a:bodyPr>
            <a:normAutofit/>
          </a:bodyPr>
          <a:lstStyle/>
          <a:p>
            <a:r>
              <a:rPr lang="it-IT" sz="3600" dirty="0" smtClean="0"/>
              <a:t>Direttamente dalla creazione del progetto</a:t>
            </a:r>
            <a:endParaRPr lang="it-IT" sz="36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13145" y="1111250"/>
            <a:ext cx="6517710" cy="5065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65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 smtClean="0"/>
              <a:t>Configurazione di </a:t>
            </a:r>
            <a:r>
              <a:rPr lang="it-IT" dirty="0" err="1" smtClean="0"/>
              <a:t>Azure</a:t>
            </a:r>
            <a:r>
              <a:rPr lang="it-IT" dirty="0" smtClean="0"/>
              <a:t> </a:t>
            </a:r>
            <a:r>
              <a:rPr lang="it-IT" dirty="0" err="1" smtClean="0"/>
              <a:t>App</a:t>
            </a:r>
            <a:r>
              <a:rPr lang="it-IT" dirty="0" smtClean="0"/>
              <a:t> Service</a:t>
            </a:r>
            <a:endParaRPr lang="it-IT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04949" y="1111250"/>
            <a:ext cx="6734101" cy="506571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2423" y="1707776"/>
            <a:ext cx="4611577" cy="5150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0659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 smtClean="0"/>
              <a:t>Pubblicazione da Visual Studio</a:t>
            </a:r>
            <a:endParaRPr lang="it-IT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67346" y="1111250"/>
            <a:ext cx="6409307" cy="5065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8233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 smtClean="0"/>
              <a:t>Download profilo di pubblicazione</a:t>
            </a:r>
            <a:endParaRPr lang="it-I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smtClean="0"/>
              <a:t>Dal portale di </a:t>
            </a:r>
            <a:r>
              <a:rPr lang="it-IT" dirty="0" err="1" smtClean="0"/>
              <a:t>Azure</a:t>
            </a:r>
            <a:r>
              <a:rPr lang="it-IT" dirty="0" smtClean="0"/>
              <a:t> è possibile scaricare il Profilo di configurazione da importare in Visual Studio</a:t>
            </a:r>
          </a:p>
          <a:p>
            <a:pPr lvl="1"/>
            <a:r>
              <a:rPr lang="it-IT" dirty="0" smtClean="0"/>
              <a:t>Contiene tutte le informazioni per eseguire la pubblicazione, </a:t>
            </a:r>
            <a:r>
              <a:rPr lang="it-IT" u="sng" dirty="0" smtClean="0">
                <a:solidFill>
                  <a:srgbClr val="FF0000"/>
                </a:solidFill>
              </a:rPr>
              <a:t>compresa la password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3196665"/>
            <a:ext cx="7416800" cy="1701800"/>
          </a:xfrm>
          <a:prstGeom prst="rect">
            <a:avLst/>
          </a:prstGeom>
          <a:ln>
            <a:noFill/>
          </a:ln>
        </p:spPr>
      </p:pic>
      <p:sp>
        <p:nvSpPr>
          <p:cNvPr id="5" name="Frame 4"/>
          <p:cNvSpPr/>
          <p:nvPr/>
        </p:nvSpPr>
        <p:spPr>
          <a:xfrm>
            <a:off x="6064624" y="3913094"/>
            <a:ext cx="941294" cy="985371"/>
          </a:xfrm>
          <a:prstGeom prst="frame">
            <a:avLst>
              <a:gd name="adj1" fmla="val 3929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4707659" y="4898465"/>
            <a:ext cx="1356965" cy="1101041"/>
          </a:xfrm>
          <a:prstGeom prst="straightConnector1">
            <a:avLst/>
          </a:prstGeom>
          <a:ln w="53975">
            <a:solidFill>
              <a:srgbClr val="FF0000"/>
            </a:solidFill>
            <a:miter lim="800000"/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94875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Continous</a:t>
            </a:r>
            <a:r>
              <a:rPr lang="en-US" dirty="0" smtClean="0"/>
              <a:t> Delivery with App Service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975507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Straight Connector 27"/>
          <p:cNvCxnSpPr/>
          <p:nvPr/>
        </p:nvCxnSpPr>
        <p:spPr>
          <a:xfrm>
            <a:off x="-48082" y="1724510"/>
            <a:ext cx="6706960" cy="4342113"/>
          </a:xfrm>
          <a:prstGeom prst="line">
            <a:avLst/>
          </a:prstGeom>
          <a:ln w="19050">
            <a:solidFill>
              <a:srgbClr val="878787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2506730" y="689724"/>
            <a:ext cx="6706960" cy="4342113"/>
          </a:xfrm>
          <a:prstGeom prst="line">
            <a:avLst/>
          </a:prstGeom>
          <a:ln w="19050">
            <a:gradFill>
              <a:gsLst>
                <a:gs pos="0">
                  <a:schemeClr val="accent2"/>
                </a:gs>
                <a:gs pos="100000">
                  <a:schemeClr val="accent2"/>
                </a:gs>
              </a:gsLst>
              <a:lin ang="5400000" scaled="1"/>
            </a:gra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 bwMode="auto">
          <a:xfrm>
            <a:off x="1" y="857615"/>
            <a:ext cx="4780932" cy="1523568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57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765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2511" y="2788387"/>
            <a:ext cx="2670780" cy="172159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8293" y="2521531"/>
            <a:ext cx="1144584" cy="160869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8770" y="2039454"/>
            <a:ext cx="529169" cy="34172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9991" y="2414331"/>
            <a:ext cx="1382392" cy="916231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15661" y="3370963"/>
            <a:ext cx="699203" cy="452788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4984887" y="1794344"/>
            <a:ext cx="2359380" cy="1496790"/>
            <a:chOff x="6779791" y="1274016"/>
            <a:chExt cx="3208921" cy="2035738"/>
          </a:xfrm>
        </p:grpSpPr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232959" y="1274016"/>
              <a:ext cx="2755753" cy="1793693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437986" y="2473001"/>
              <a:ext cx="1295714" cy="836753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576388" y="1925096"/>
              <a:ext cx="1295714" cy="836753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779791" y="1397058"/>
              <a:ext cx="1295714" cy="836753"/>
            </a:xfrm>
            <a:prstGeom prst="rect">
              <a:avLst/>
            </a:prstGeom>
          </p:spPr>
        </p:pic>
      </p:grpSp>
      <p:pic>
        <p:nvPicPr>
          <p:cNvPr id="26" name="Picture 2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92506" y="3611132"/>
            <a:ext cx="874577" cy="562269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2256" y="2794696"/>
            <a:ext cx="529169" cy="341729"/>
          </a:xfrm>
          <a:prstGeom prst="rect">
            <a:avLst/>
          </a:prstGeom>
        </p:spPr>
      </p:pic>
      <p:sp>
        <p:nvSpPr>
          <p:cNvPr id="37" name="Title 1"/>
          <p:cNvSpPr txBox="1">
            <a:spLocks/>
          </p:cNvSpPr>
          <p:nvPr/>
        </p:nvSpPr>
        <p:spPr>
          <a:xfrm>
            <a:off x="166961" y="156715"/>
            <a:ext cx="8741880" cy="674653"/>
          </a:xfrm>
          <a:prstGeom prst="rect">
            <a:avLst/>
          </a:prstGeom>
          <a:effectLst>
            <a:outerShdw blurRad="5207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107571" tIns="67232" rIns="107571" bIns="67232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3529" dirty="0">
                <a:solidFill>
                  <a:schemeClr val="bg1"/>
                </a:solidFill>
              </a:rPr>
              <a:t>Continuous integration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068481" y="3410824"/>
            <a:ext cx="373619" cy="266346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1297945" y="3631884"/>
            <a:ext cx="1735421" cy="2133692"/>
            <a:chOff x="1765295" y="3773198"/>
            <a:chExt cx="2360292" cy="2901969"/>
          </a:xfrm>
        </p:grpSpPr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765295" y="3773198"/>
              <a:ext cx="1235610" cy="1795041"/>
            </a:xfrm>
            <a:prstGeom prst="rect">
              <a:avLst/>
            </a:prstGeom>
          </p:spPr>
        </p:pic>
        <p:pic>
          <p:nvPicPr>
            <p:cNvPr id="44" name="Picture 43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2120371" y="5085435"/>
              <a:ext cx="1323849" cy="1589732"/>
            </a:xfrm>
            <a:prstGeom prst="rect">
              <a:avLst/>
            </a:prstGeom>
          </p:spPr>
        </p:pic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3695028" y="5134866"/>
              <a:ext cx="430559" cy="1145897"/>
            </a:xfrm>
            <a:prstGeom prst="rect">
              <a:avLst/>
            </a:prstGeom>
          </p:spPr>
        </p:pic>
      </p:grpSp>
      <p:pic>
        <p:nvPicPr>
          <p:cNvPr id="24" name="Picture 23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587193" y="1593823"/>
            <a:ext cx="702185" cy="1081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8970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0842E-6 2.22424E-6 L 0.10569 -0.12551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85" y="-628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41123"/>
            <a:ext cx="8187903" cy="889753"/>
          </a:xfrm>
        </p:spPr>
        <p:txBody>
          <a:bodyPr>
            <a:normAutofit fontScale="90000"/>
          </a:bodyPr>
          <a:lstStyle/>
          <a:p>
            <a:r>
              <a:rPr lang="en-US" dirty="0"/>
              <a:t>Continuous Deployment for Web Apps</a:t>
            </a:r>
            <a:endParaRPr lang="it-I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Rectangle 3"/>
          <p:cNvSpPr/>
          <p:nvPr/>
        </p:nvSpPr>
        <p:spPr>
          <a:xfrm>
            <a:off x="1" y="981636"/>
            <a:ext cx="9144000" cy="5405717"/>
          </a:xfrm>
          <a:prstGeom prst="rect">
            <a:avLst/>
          </a:prstGeom>
          <a:solidFill>
            <a:srgbClr val="0072C6"/>
          </a:solidFill>
          <a:ln>
            <a:solidFill>
              <a:srgbClr val="0072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biLevel thresh="25000"/>
          </a:blip>
          <a:stretch>
            <a:fillRect/>
          </a:stretch>
        </p:blipFill>
        <p:spPr>
          <a:xfrm>
            <a:off x="997992" y="2634775"/>
            <a:ext cx="657871" cy="65357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biLevel thresh="25000"/>
          </a:blip>
          <a:stretch>
            <a:fillRect/>
          </a:stretch>
        </p:blipFill>
        <p:spPr>
          <a:xfrm>
            <a:off x="1026590" y="4396936"/>
            <a:ext cx="657871" cy="65357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70290" y="2129177"/>
            <a:ext cx="139635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72290">
              <a:defRPr/>
            </a:pPr>
            <a:r>
              <a:rPr lang="en-US" sz="1350" kern="0" dirty="0">
                <a:solidFill>
                  <a:schemeClr val="bg1"/>
                </a:solidFill>
              </a:rPr>
              <a:t>Web App Production Slot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082636" y="5008416"/>
            <a:ext cx="272934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72290">
              <a:defRPr/>
            </a:pPr>
            <a:r>
              <a:rPr lang="en-US" sz="1350" kern="0" dirty="0">
                <a:solidFill>
                  <a:schemeClr val="bg1"/>
                </a:solidFill>
              </a:rPr>
              <a:t>Source Control / Code Repo  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1326927" y="3406487"/>
            <a:ext cx="1" cy="773043"/>
          </a:xfrm>
          <a:prstGeom prst="line">
            <a:avLst/>
          </a:prstGeom>
          <a:noFill/>
          <a:ln w="28575" cap="flat" cmpd="sng" algn="ctr">
            <a:solidFill>
              <a:srgbClr val="FFFFFF"/>
            </a:solidFill>
            <a:prstDash val="solid"/>
            <a:miter lim="800000"/>
            <a:headEnd type="triangle"/>
            <a:tailEnd type="triangle"/>
          </a:ln>
          <a:effectLst/>
        </p:spPr>
      </p:cxnSp>
      <p:sp>
        <p:nvSpPr>
          <p:cNvPr id="10" name="TextBox 9"/>
          <p:cNvSpPr txBox="1"/>
          <p:nvPr/>
        </p:nvSpPr>
        <p:spPr>
          <a:xfrm>
            <a:off x="821799" y="5008416"/>
            <a:ext cx="139635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72290">
              <a:defRPr/>
            </a:pPr>
            <a:r>
              <a:rPr lang="en-US" sz="1350" kern="0" dirty="0">
                <a:solidFill>
                  <a:schemeClr val="bg1"/>
                </a:solidFill>
              </a:rPr>
              <a:t>Web App Staging Slot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4032499" y="4400735"/>
            <a:ext cx="623414" cy="61933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819644" y="4381297"/>
            <a:ext cx="139635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72290">
              <a:defRPr/>
            </a:pPr>
            <a:r>
              <a:rPr lang="en-US" sz="1350" kern="0" dirty="0">
                <a:solidFill>
                  <a:schemeClr val="bg1"/>
                </a:solidFill>
              </a:rPr>
              <a:t>Commits 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4915" y="4341954"/>
            <a:ext cx="742988" cy="676310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>
            <a:off x="4735391" y="4722418"/>
            <a:ext cx="2601661" cy="16606"/>
          </a:xfrm>
          <a:prstGeom prst="line">
            <a:avLst/>
          </a:prstGeom>
          <a:noFill/>
          <a:ln w="28575" cap="flat" cmpd="sng" algn="ctr">
            <a:solidFill>
              <a:srgbClr val="FFFFFF"/>
            </a:solidFill>
            <a:prstDash val="solid"/>
            <a:miter lim="800000"/>
            <a:headEnd type="triangle"/>
          </a:ln>
          <a:effectLst/>
        </p:spPr>
      </p:cxnSp>
      <p:sp>
        <p:nvSpPr>
          <p:cNvPr id="16" name="TextBox 15"/>
          <p:cNvSpPr txBox="1"/>
          <p:nvPr/>
        </p:nvSpPr>
        <p:spPr>
          <a:xfrm>
            <a:off x="1115539" y="3637603"/>
            <a:ext cx="139635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72290">
              <a:defRPr/>
            </a:pPr>
            <a:r>
              <a:rPr lang="en-US" sz="1350" kern="0" dirty="0">
                <a:solidFill>
                  <a:schemeClr val="bg1"/>
                </a:solidFill>
              </a:rPr>
              <a:t>Auto-Swap 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288847" y="4719540"/>
            <a:ext cx="139635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72290">
              <a:defRPr/>
            </a:pPr>
            <a:r>
              <a:rPr lang="en-US" sz="1350" kern="0" dirty="0">
                <a:solidFill>
                  <a:schemeClr val="bg1"/>
                </a:solidFill>
              </a:rPr>
              <a:t>Changes </a:t>
            </a:r>
          </a:p>
        </p:txBody>
      </p:sp>
      <p:cxnSp>
        <p:nvCxnSpPr>
          <p:cNvPr id="18" name="Straight Connector 17"/>
          <p:cNvCxnSpPr/>
          <p:nvPr/>
        </p:nvCxnSpPr>
        <p:spPr>
          <a:xfrm flipH="1" flipV="1">
            <a:off x="1813716" y="4719540"/>
            <a:ext cx="2145304" cy="3251"/>
          </a:xfrm>
          <a:prstGeom prst="line">
            <a:avLst/>
          </a:prstGeom>
          <a:noFill/>
          <a:ln w="28575" cap="flat" cmpd="sng" algn="ctr">
            <a:solidFill>
              <a:srgbClr val="FFFFFF"/>
            </a:solidFill>
            <a:prstDash val="solid"/>
            <a:miter lim="800000"/>
            <a:headEnd type="triangle"/>
          </a:ln>
          <a:effectLst/>
        </p:spPr>
      </p:cxnSp>
      <p:sp>
        <p:nvSpPr>
          <p:cNvPr id="19" name="TextBox 18"/>
          <p:cNvSpPr txBox="1"/>
          <p:nvPr/>
        </p:nvSpPr>
        <p:spPr>
          <a:xfrm>
            <a:off x="2562665" y="3854177"/>
            <a:ext cx="139635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72290">
              <a:defRPr/>
            </a:pPr>
            <a:r>
              <a:rPr lang="en-US" sz="1350" kern="0" dirty="0">
                <a:solidFill>
                  <a:schemeClr val="bg1"/>
                </a:solidFill>
              </a:rPr>
              <a:t>Hooks</a:t>
            </a:r>
          </a:p>
        </p:txBody>
      </p:sp>
      <p:sp>
        <p:nvSpPr>
          <p:cNvPr id="20" name="Curved Up Arrow 19"/>
          <p:cNvSpPr/>
          <p:nvPr/>
        </p:nvSpPr>
        <p:spPr bwMode="auto">
          <a:xfrm rot="10561713">
            <a:off x="1767522" y="4136899"/>
            <a:ext cx="2359782" cy="358541"/>
          </a:xfrm>
          <a:prstGeom prst="curvedUpArrow">
            <a:avLst/>
          </a:prstGeom>
          <a:solidFill>
            <a:schemeClr val="bg1"/>
          </a:solidFill>
          <a:ln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68577" tIns="34289" rIns="68577" bIns="34289" numCol="1" rtlCol="0" anchor="ctr" anchorCtr="0" compatLnSpc="1">
            <a:prstTxWarp prst="textNoShape">
              <a:avLst/>
            </a:prstTxWarp>
          </a:bodyPr>
          <a:lstStyle/>
          <a:p>
            <a:pPr algn="ctr" defTabSz="685574" fontAlgn="base">
              <a:spcBef>
                <a:spcPct val="0"/>
              </a:spcBef>
              <a:spcAft>
                <a:spcPct val="0"/>
              </a:spcAft>
            </a:pPr>
            <a:endParaRPr lang="de-DE" sz="165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355859" y="4458520"/>
            <a:ext cx="139635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72290">
              <a:defRPr/>
            </a:pPr>
            <a:r>
              <a:rPr lang="en-US" sz="1350" kern="0" dirty="0" err="1">
                <a:solidFill>
                  <a:schemeClr val="bg1"/>
                </a:solidFill>
              </a:rPr>
              <a:t>Git</a:t>
            </a:r>
            <a:r>
              <a:rPr lang="en-US" sz="1350" kern="0" dirty="0">
                <a:solidFill>
                  <a:schemeClr val="bg1"/>
                </a:solidFill>
              </a:rPr>
              <a:t> pull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987083" y="5012627"/>
            <a:ext cx="165865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72290">
              <a:defRPr/>
            </a:pPr>
            <a:r>
              <a:rPr lang="en-US" sz="1350" kern="0" dirty="0">
                <a:solidFill>
                  <a:schemeClr val="bg1"/>
                </a:solidFill>
              </a:rPr>
              <a:t>Developer</a:t>
            </a:r>
          </a:p>
        </p:txBody>
      </p:sp>
    </p:spTree>
    <p:extLst>
      <p:ext uri="{BB962C8B-B14F-4D97-AF65-F5344CB8AC3E}">
        <p14:creationId xmlns:p14="http://schemas.microsoft.com/office/powerpoint/2010/main" val="13649939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/>
          <p:cNvSpPr/>
          <p:nvPr/>
        </p:nvSpPr>
        <p:spPr>
          <a:xfrm>
            <a:off x="1" y="2675964"/>
            <a:ext cx="9144000" cy="2017059"/>
          </a:xfrm>
          <a:prstGeom prst="rect">
            <a:avLst/>
          </a:prstGeom>
          <a:solidFill>
            <a:srgbClr val="0072C6"/>
          </a:solidFill>
          <a:ln>
            <a:solidFill>
              <a:srgbClr val="0072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Continuous Deployment</a:t>
            </a:r>
            <a:endParaRPr lang="it-I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smtClean="0"/>
              <a:t>Non si è vincolati a pubblicare utilizzando (solo) </a:t>
            </a:r>
            <a:r>
              <a:rPr lang="it-IT" dirty="0" err="1" smtClean="0"/>
              <a:t>tool</a:t>
            </a:r>
            <a:r>
              <a:rPr lang="it-IT" dirty="0" smtClean="0"/>
              <a:t> di Microsoft</a:t>
            </a:r>
          </a:p>
          <a:p>
            <a:r>
              <a:rPr lang="it-IT" dirty="0" smtClean="0"/>
              <a:t>Continua ad utilizzare strumenti che già utilizzi:</a:t>
            </a:r>
            <a:endParaRPr lang="it-IT" dirty="0"/>
          </a:p>
        </p:txBody>
      </p:sp>
      <p:grpSp>
        <p:nvGrpSpPr>
          <p:cNvPr id="22" name="Group 21"/>
          <p:cNvGrpSpPr/>
          <p:nvPr/>
        </p:nvGrpSpPr>
        <p:grpSpPr>
          <a:xfrm>
            <a:off x="814417" y="3162412"/>
            <a:ext cx="7543301" cy="959673"/>
            <a:chOff x="1285670" y="4669704"/>
            <a:chExt cx="10057734" cy="1279564"/>
          </a:xfrm>
        </p:grpSpPr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2">
              <a:biLevel thresh="25000"/>
            </a:blip>
            <a:stretch>
              <a:fillRect/>
            </a:stretch>
          </p:blipFill>
          <p:spPr>
            <a:xfrm>
              <a:off x="6060767" y="4669704"/>
              <a:ext cx="576373" cy="572607"/>
            </a:xfrm>
            <a:prstGeom prst="rect">
              <a:avLst/>
            </a:prstGeom>
          </p:spPr>
        </p:pic>
        <p:sp>
          <p:nvSpPr>
            <p:cNvPr id="24" name="TextBox 23"/>
            <p:cNvSpPr txBox="1"/>
            <p:nvPr/>
          </p:nvSpPr>
          <p:spPr>
            <a:xfrm>
              <a:off x="5891176" y="5272160"/>
              <a:ext cx="908796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dirty="0" err="1">
                  <a:solidFill>
                    <a:prstClr val="white"/>
                  </a:solidFill>
                </a:rPr>
                <a:t>GitHub</a:t>
              </a:r>
              <a:endParaRPr lang="en-US" sz="1350" dirty="0">
                <a:solidFill>
                  <a:prstClr val="white"/>
                </a:solidFill>
              </a:endParaRPr>
            </a:p>
          </p:txBody>
        </p:sp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3">
              <a:biLevel thresh="25000"/>
            </a:blip>
            <a:stretch>
              <a:fillRect/>
            </a:stretch>
          </p:blipFill>
          <p:spPr>
            <a:xfrm>
              <a:off x="2919543" y="4711603"/>
              <a:ext cx="520141" cy="516741"/>
            </a:xfrm>
            <a:prstGeom prst="rect">
              <a:avLst/>
            </a:prstGeom>
          </p:spPr>
        </p:pic>
        <p:sp>
          <p:nvSpPr>
            <p:cNvPr id="26" name="TextBox 25"/>
            <p:cNvSpPr txBox="1"/>
            <p:nvPr/>
          </p:nvSpPr>
          <p:spPr>
            <a:xfrm>
              <a:off x="2430562" y="5272160"/>
              <a:ext cx="1460229" cy="677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dirty="0">
                  <a:solidFill>
                    <a:prstClr val="white"/>
                  </a:solidFill>
                </a:rPr>
                <a:t>Visual Studio</a:t>
              </a:r>
            </a:p>
            <a:p>
              <a:pPr algn="ctr"/>
              <a:r>
                <a:rPr lang="en-US" sz="1350" dirty="0">
                  <a:solidFill>
                    <a:prstClr val="white"/>
                  </a:solidFill>
                </a:rPr>
                <a:t>Online</a:t>
              </a:r>
            </a:p>
          </p:txBody>
        </p:sp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4">
              <a:biLevel thresh="25000"/>
            </a:blip>
            <a:stretch>
              <a:fillRect/>
            </a:stretch>
          </p:blipFill>
          <p:spPr>
            <a:xfrm>
              <a:off x="1285670" y="4683670"/>
              <a:ext cx="604489" cy="600537"/>
            </a:xfrm>
            <a:prstGeom prst="rect">
              <a:avLst/>
            </a:prstGeom>
          </p:spPr>
        </p:pic>
        <p:sp>
          <p:nvSpPr>
            <p:cNvPr id="28" name="TextBox 27"/>
            <p:cNvSpPr txBox="1"/>
            <p:nvPr/>
          </p:nvSpPr>
          <p:spPr>
            <a:xfrm>
              <a:off x="1348906" y="5272160"/>
              <a:ext cx="521939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dirty="0" err="1">
                  <a:solidFill>
                    <a:prstClr val="white"/>
                  </a:solidFill>
                </a:rPr>
                <a:t>Git</a:t>
              </a:r>
              <a:endParaRPr lang="en-US" sz="1350" dirty="0">
                <a:solidFill>
                  <a:prstClr val="white"/>
                </a:solidFill>
              </a:endParaRPr>
            </a:p>
          </p:txBody>
        </p:sp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5">
              <a:biLevel thresh="25000"/>
            </a:blip>
            <a:stretch>
              <a:fillRect/>
            </a:stretch>
          </p:blipFill>
          <p:spPr>
            <a:xfrm>
              <a:off x="7666524" y="4683670"/>
              <a:ext cx="477968" cy="544674"/>
            </a:xfrm>
            <a:prstGeom prst="rect">
              <a:avLst/>
            </a:prstGeom>
          </p:spPr>
        </p:pic>
        <p:sp>
          <p:nvSpPr>
            <p:cNvPr id="30" name="TextBox 29"/>
            <p:cNvSpPr txBox="1"/>
            <p:nvPr/>
          </p:nvSpPr>
          <p:spPr>
            <a:xfrm>
              <a:off x="7339391" y="5272160"/>
              <a:ext cx="1137492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dirty="0" err="1">
                  <a:solidFill>
                    <a:prstClr val="white"/>
                  </a:solidFill>
                </a:rPr>
                <a:t>BitBucket</a:t>
              </a:r>
              <a:endParaRPr lang="en-US" sz="1350" dirty="0">
                <a:solidFill>
                  <a:prstClr val="white"/>
                </a:solidFill>
              </a:endParaRPr>
            </a:p>
          </p:txBody>
        </p:sp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6">
              <a:biLevel thresh="25000"/>
            </a:blip>
            <a:stretch>
              <a:fillRect/>
            </a:stretch>
          </p:blipFill>
          <p:spPr>
            <a:xfrm>
              <a:off x="4469068" y="4753501"/>
              <a:ext cx="562315" cy="432945"/>
            </a:xfrm>
            <a:prstGeom prst="rect">
              <a:avLst/>
            </a:prstGeom>
          </p:spPr>
        </p:pic>
        <p:sp>
          <p:nvSpPr>
            <p:cNvPr id="32" name="TextBox 31"/>
            <p:cNvSpPr txBox="1"/>
            <p:nvPr/>
          </p:nvSpPr>
          <p:spPr>
            <a:xfrm>
              <a:off x="4185006" y="5272160"/>
              <a:ext cx="1114751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dirty="0" err="1">
                  <a:solidFill>
                    <a:prstClr val="white"/>
                  </a:solidFill>
                </a:rPr>
                <a:t>CodePlex</a:t>
              </a:r>
              <a:endParaRPr lang="en-US" sz="1350" dirty="0">
                <a:solidFill>
                  <a:prstClr val="white"/>
                </a:solidFill>
              </a:endParaRPr>
            </a:p>
          </p:txBody>
        </p:sp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7">
              <a:biLevel thresh="25000"/>
            </a:blip>
            <a:stretch>
              <a:fillRect/>
            </a:stretch>
          </p:blipFill>
          <p:spPr>
            <a:xfrm>
              <a:off x="9173876" y="4676688"/>
              <a:ext cx="604489" cy="558639"/>
            </a:xfrm>
            <a:prstGeom prst="rect">
              <a:avLst/>
            </a:prstGeom>
          </p:spPr>
        </p:pic>
        <p:sp>
          <p:nvSpPr>
            <p:cNvPr id="34" name="Rectangle 33"/>
            <p:cNvSpPr/>
            <p:nvPr/>
          </p:nvSpPr>
          <p:spPr>
            <a:xfrm>
              <a:off x="8943473" y="5272160"/>
              <a:ext cx="1052511" cy="40010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350" dirty="0" err="1">
                  <a:solidFill>
                    <a:prstClr val="white"/>
                  </a:solidFill>
                </a:rPr>
                <a:t>DropBox</a:t>
              </a:r>
              <a:endParaRPr lang="en-US" sz="1350" dirty="0">
                <a:solidFill>
                  <a:prstClr val="white"/>
                </a:solidFill>
              </a:endParaRPr>
            </a:p>
          </p:txBody>
        </p:sp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8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07751" y="4674981"/>
              <a:ext cx="447737" cy="562053"/>
            </a:xfrm>
            <a:prstGeom prst="rect">
              <a:avLst/>
            </a:prstGeom>
          </p:spPr>
        </p:pic>
        <p:sp>
          <p:nvSpPr>
            <p:cNvPr id="36" name="TextBox 35"/>
            <p:cNvSpPr txBox="1"/>
            <p:nvPr/>
          </p:nvSpPr>
          <p:spPr>
            <a:xfrm>
              <a:off x="10757345" y="5272160"/>
              <a:ext cx="586059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dirty="0">
                  <a:solidFill>
                    <a:prstClr val="white"/>
                  </a:solidFill>
                </a:rPr>
                <a:t>FTP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332188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363251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/>
              <a:t>Cosa vedremo </a:t>
            </a:r>
            <a:r>
              <a:rPr lang="it-IT" dirty="0" smtClean="0"/>
              <a:t>oggi</a:t>
            </a:r>
            <a:endParaRPr lang="it-I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smtClean="0"/>
              <a:t>Applicazione </a:t>
            </a:r>
            <a:r>
              <a:rPr lang="it-IT" dirty="0" smtClean="0"/>
              <a:t>ASP.NET Core </a:t>
            </a:r>
            <a:r>
              <a:rPr lang="it-IT" dirty="0" smtClean="0"/>
              <a:t>pubblicata su </a:t>
            </a:r>
            <a:r>
              <a:rPr lang="it-IT" dirty="0" err="1" smtClean="0"/>
              <a:t>Azure</a:t>
            </a:r>
            <a:endParaRPr lang="it-IT" dirty="0" smtClean="0"/>
          </a:p>
          <a:p>
            <a:r>
              <a:rPr lang="it-IT" dirty="0" smtClean="0"/>
              <a:t>Uso dello </a:t>
            </a:r>
            <a:r>
              <a:rPr lang="it-IT" dirty="0"/>
              <a:t>S</a:t>
            </a:r>
            <a:r>
              <a:rPr lang="it-IT" dirty="0" smtClean="0"/>
              <a:t>torage </a:t>
            </a:r>
            <a:r>
              <a:rPr lang="it-IT" dirty="0" smtClean="0"/>
              <a:t>per </a:t>
            </a:r>
            <a:r>
              <a:rPr lang="it-IT" dirty="0" smtClean="0"/>
              <a:t>il salvataggio </a:t>
            </a:r>
            <a:r>
              <a:rPr lang="it-IT" dirty="0" smtClean="0"/>
              <a:t>di file</a:t>
            </a:r>
          </a:p>
          <a:p>
            <a:r>
              <a:rPr lang="it-IT" dirty="0" smtClean="0"/>
              <a:t>Uso di </a:t>
            </a:r>
            <a:r>
              <a:rPr lang="it-IT" dirty="0" err="1" smtClean="0"/>
              <a:t>Azure</a:t>
            </a:r>
            <a:r>
              <a:rPr lang="it-IT" dirty="0" smtClean="0"/>
              <a:t> </a:t>
            </a:r>
            <a:r>
              <a:rPr lang="it-IT" dirty="0" err="1" smtClean="0"/>
              <a:t>WebJobs</a:t>
            </a:r>
            <a:r>
              <a:rPr lang="it-IT" dirty="0" smtClean="0"/>
              <a:t> </a:t>
            </a:r>
            <a:r>
              <a:rPr lang="it-IT" dirty="0" smtClean="0"/>
              <a:t>per </a:t>
            </a:r>
            <a:r>
              <a:rPr lang="it-IT" dirty="0" smtClean="0"/>
              <a:t>le attività </a:t>
            </a:r>
            <a:r>
              <a:rPr lang="it-IT" dirty="0" smtClean="0"/>
              <a:t>in background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7155464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6600" dirty="0" smtClean="0"/>
              <a:t>Scalabilità</a:t>
            </a:r>
            <a:endParaRPr lang="en-US" sz="66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970806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4022" y="4559382"/>
            <a:ext cx="1629597" cy="1050057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7127" y="991720"/>
            <a:ext cx="4186874" cy="2710543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5735" y="1192388"/>
            <a:ext cx="2495663" cy="161098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59002" y="2163772"/>
            <a:ext cx="5003315" cy="3232912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57534" y="577099"/>
            <a:ext cx="5448053" cy="3529724"/>
          </a:xfrm>
          <a:prstGeom prst="rect">
            <a:avLst/>
          </a:prstGeom>
        </p:spPr>
      </p:pic>
      <p:grpSp>
        <p:nvGrpSpPr>
          <p:cNvPr id="39" name="Group 38"/>
          <p:cNvGrpSpPr/>
          <p:nvPr/>
        </p:nvGrpSpPr>
        <p:grpSpPr>
          <a:xfrm>
            <a:off x="3906321" y="1526742"/>
            <a:ext cx="2034231" cy="3030094"/>
            <a:chOff x="768089" y="-1605208"/>
            <a:chExt cx="3768750" cy="5613751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68089" y="-1605208"/>
              <a:ext cx="3768750" cy="5613751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755198" y="534480"/>
              <a:ext cx="1361250" cy="1800000"/>
            </a:xfrm>
            <a:prstGeom prst="rect">
              <a:avLst/>
            </a:prstGeom>
          </p:spPr>
        </p:pic>
      </p:grpSp>
      <p:pic>
        <p:nvPicPr>
          <p:cNvPr id="16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87297" y="2834746"/>
            <a:ext cx="1101365" cy="711441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" y="3798977"/>
            <a:ext cx="3616777" cy="2343496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3483" y="5272547"/>
            <a:ext cx="1110921" cy="717470"/>
          </a:xfrm>
          <a:prstGeom prst="rect">
            <a:avLst/>
          </a:prstGeom>
        </p:spPr>
      </p:pic>
      <p:grpSp>
        <p:nvGrpSpPr>
          <p:cNvPr id="36" name="Group 35"/>
          <p:cNvGrpSpPr/>
          <p:nvPr/>
        </p:nvGrpSpPr>
        <p:grpSpPr>
          <a:xfrm>
            <a:off x="7882176" y="1282880"/>
            <a:ext cx="701092" cy="828563"/>
            <a:chOff x="7012021" y="-1253215"/>
            <a:chExt cx="1237500" cy="1462500"/>
          </a:xfrm>
        </p:grpSpPr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012021" y="-1253215"/>
              <a:ext cx="1237500" cy="1462500"/>
            </a:xfrm>
            <a:prstGeom prst="rect">
              <a:avLst/>
            </a:prstGeom>
          </p:spPr>
        </p:pic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03687" y="-912406"/>
              <a:ext cx="314973" cy="435664"/>
            </a:xfrm>
            <a:prstGeom prst="rect">
              <a:avLst/>
            </a:prstGeom>
          </p:spPr>
        </p:pic>
      </p:grpSp>
      <p:pic>
        <p:nvPicPr>
          <p:cNvPr id="27" name="Picture 2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61505" y="3468382"/>
            <a:ext cx="1569375" cy="17550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85708" y="4774541"/>
            <a:ext cx="928125" cy="1096875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091607" y="4712404"/>
            <a:ext cx="335906" cy="918143"/>
          </a:xfrm>
          <a:prstGeom prst="rect">
            <a:avLst/>
          </a:prstGeom>
        </p:spPr>
      </p:pic>
      <p:grpSp>
        <p:nvGrpSpPr>
          <p:cNvPr id="24" name="Group 23"/>
          <p:cNvGrpSpPr/>
          <p:nvPr/>
        </p:nvGrpSpPr>
        <p:grpSpPr>
          <a:xfrm>
            <a:off x="7340676" y="931876"/>
            <a:ext cx="701092" cy="828563"/>
            <a:chOff x="9827324" y="-40038"/>
            <a:chExt cx="934789" cy="1104751"/>
          </a:xfrm>
        </p:grpSpPr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9827324" y="-40038"/>
              <a:ext cx="934789" cy="1104751"/>
            </a:xfrm>
            <a:prstGeom prst="rect">
              <a:avLst/>
            </a:prstGeom>
          </p:spPr>
        </p:pic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10368710" y="254515"/>
              <a:ext cx="147937" cy="295874"/>
            </a:xfrm>
            <a:prstGeom prst="rect">
              <a:avLst/>
            </a:prstGeom>
          </p:spPr>
        </p:pic>
      </p:grpSp>
      <p:sp>
        <p:nvSpPr>
          <p:cNvPr id="52" name="TextBox 51"/>
          <p:cNvSpPr txBox="1"/>
          <p:nvPr/>
        </p:nvSpPr>
        <p:spPr>
          <a:xfrm rot="2035382">
            <a:off x="3715334" y="4059581"/>
            <a:ext cx="178989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Web App</a:t>
            </a:r>
          </a:p>
          <a:p>
            <a:endParaRPr lang="en-US" sz="2100" dirty="0">
              <a:solidFill>
                <a:schemeClr val="tx1">
                  <a:lumMod val="65000"/>
                  <a:lumOff val="3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/>
              <a:t>Scalabilità </a:t>
            </a:r>
            <a:r>
              <a:rPr lang="it-IT" dirty="0" smtClean="0"/>
              <a:t>automatica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5989725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Scalabilità automatica</a:t>
            </a: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1285" y="4101790"/>
            <a:ext cx="1629597" cy="1050057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4022" y="4559382"/>
            <a:ext cx="1629597" cy="1050057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7127" y="991720"/>
            <a:ext cx="4186874" cy="2710543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5735" y="1192388"/>
            <a:ext cx="2495663" cy="161098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59002" y="2163772"/>
            <a:ext cx="5003315" cy="3232912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57534" y="711569"/>
            <a:ext cx="5448053" cy="352972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43029" y="2803373"/>
            <a:ext cx="1101365" cy="711441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" y="3798977"/>
            <a:ext cx="3616777" cy="2343496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3483" y="5272547"/>
            <a:ext cx="1110921" cy="717470"/>
          </a:xfrm>
          <a:prstGeom prst="rect">
            <a:avLst/>
          </a:prstGeom>
        </p:spPr>
      </p:pic>
      <p:grpSp>
        <p:nvGrpSpPr>
          <p:cNvPr id="36" name="Group 35"/>
          <p:cNvGrpSpPr/>
          <p:nvPr/>
        </p:nvGrpSpPr>
        <p:grpSpPr>
          <a:xfrm>
            <a:off x="7882176" y="1282880"/>
            <a:ext cx="701092" cy="828563"/>
            <a:chOff x="7012021" y="-1253215"/>
            <a:chExt cx="1237500" cy="1462500"/>
          </a:xfrm>
        </p:grpSpPr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012021" y="-1253215"/>
              <a:ext cx="1237500" cy="1462500"/>
            </a:xfrm>
            <a:prstGeom prst="rect">
              <a:avLst/>
            </a:prstGeom>
          </p:spPr>
        </p:pic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03687" y="-912406"/>
              <a:ext cx="314973" cy="435664"/>
            </a:xfrm>
            <a:prstGeom prst="rect">
              <a:avLst/>
            </a:prstGeom>
          </p:spPr>
        </p:pic>
      </p:grpSp>
      <p:pic>
        <p:nvPicPr>
          <p:cNvPr id="27" name="Picture 2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61505" y="3468382"/>
            <a:ext cx="1569375" cy="17550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85708" y="4774541"/>
            <a:ext cx="928125" cy="1096875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091607" y="4712404"/>
            <a:ext cx="335906" cy="918143"/>
          </a:xfrm>
          <a:prstGeom prst="rect">
            <a:avLst/>
          </a:prstGeom>
        </p:spPr>
      </p:pic>
      <p:grpSp>
        <p:nvGrpSpPr>
          <p:cNvPr id="41" name="Group 40"/>
          <p:cNvGrpSpPr/>
          <p:nvPr/>
        </p:nvGrpSpPr>
        <p:grpSpPr>
          <a:xfrm>
            <a:off x="1955057" y="253114"/>
            <a:ext cx="2034231" cy="3030094"/>
            <a:chOff x="768089" y="-1605208"/>
            <a:chExt cx="3768750" cy="5613751"/>
          </a:xfrm>
        </p:grpSpPr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768089" y="-1605208"/>
              <a:ext cx="3768750" cy="5613751"/>
            </a:xfrm>
            <a:prstGeom prst="rect">
              <a:avLst/>
            </a:prstGeom>
          </p:spPr>
        </p:pic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1755198" y="534480"/>
              <a:ext cx="1361250" cy="1800000"/>
            </a:xfrm>
            <a:prstGeom prst="rect">
              <a:avLst/>
            </a:prstGeom>
          </p:spPr>
        </p:pic>
      </p:grpSp>
      <p:grpSp>
        <p:nvGrpSpPr>
          <p:cNvPr id="47" name="Group 46"/>
          <p:cNvGrpSpPr/>
          <p:nvPr/>
        </p:nvGrpSpPr>
        <p:grpSpPr>
          <a:xfrm>
            <a:off x="3906321" y="1526742"/>
            <a:ext cx="2034231" cy="3030094"/>
            <a:chOff x="768089" y="-1605208"/>
            <a:chExt cx="3768750" cy="5613751"/>
          </a:xfrm>
        </p:grpSpPr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768089" y="-1605208"/>
              <a:ext cx="3768750" cy="5613751"/>
            </a:xfrm>
            <a:prstGeom prst="rect">
              <a:avLst/>
            </a:prstGeom>
          </p:spPr>
        </p:pic>
        <p:pic>
          <p:nvPicPr>
            <p:cNvPr id="49" name="Picture 48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1755198" y="534480"/>
              <a:ext cx="1361250" cy="1800000"/>
            </a:xfrm>
            <a:prstGeom prst="rect">
              <a:avLst/>
            </a:prstGeom>
          </p:spPr>
        </p:pic>
      </p:grpSp>
      <p:grpSp>
        <p:nvGrpSpPr>
          <p:cNvPr id="50" name="Group 49"/>
          <p:cNvGrpSpPr/>
          <p:nvPr/>
        </p:nvGrpSpPr>
        <p:grpSpPr>
          <a:xfrm>
            <a:off x="5833092" y="2808535"/>
            <a:ext cx="2034231" cy="3030094"/>
            <a:chOff x="768089" y="-1605208"/>
            <a:chExt cx="3768750" cy="5613751"/>
          </a:xfrm>
        </p:grpSpPr>
        <p:pic>
          <p:nvPicPr>
            <p:cNvPr id="51" name="Picture 50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768089" y="-1605208"/>
              <a:ext cx="3768750" cy="5613751"/>
            </a:xfrm>
            <a:prstGeom prst="rect">
              <a:avLst/>
            </a:prstGeom>
          </p:spPr>
        </p:pic>
        <p:pic>
          <p:nvPicPr>
            <p:cNvPr id="52" name="Picture 51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1755198" y="534480"/>
              <a:ext cx="1361250" cy="1800000"/>
            </a:xfrm>
            <a:prstGeom prst="rect">
              <a:avLst/>
            </a:prstGeom>
          </p:spPr>
        </p:pic>
      </p:grpSp>
      <p:grpSp>
        <p:nvGrpSpPr>
          <p:cNvPr id="31" name="Group 30"/>
          <p:cNvGrpSpPr/>
          <p:nvPr/>
        </p:nvGrpSpPr>
        <p:grpSpPr>
          <a:xfrm>
            <a:off x="7340676" y="931876"/>
            <a:ext cx="701092" cy="828563"/>
            <a:chOff x="9827324" y="-40038"/>
            <a:chExt cx="934789" cy="1104751"/>
          </a:xfrm>
        </p:grpSpPr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827324" y="-40038"/>
              <a:ext cx="934789" cy="1104751"/>
            </a:xfrm>
            <a:prstGeom prst="rect">
              <a:avLst/>
            </a:prstGeom>
          </p:spPr>
        </p:pic>
        <p:pic>
          <p:nvPicPr>
            <p:cNvPr id="44" name="Picture 43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10368710" y="254515"/>
              <a:ext cx="147937" cy="295874"/>
            </a:xfrm>
            <a:prstGeom prst="rect">
              <a:avLst/>
            </a:prstGeom>
          </p:spPr>
        </p:pic>
      </p:grpSp>
      <p:sp>
        <p:nvSpPr>
          <p:cNvPr id="34" name="TextBox 33"/>
          <p:cNvSpPr txBox="1"/>
          <p:nvPr/>
        </p:nvSpPr>
        <p:spPr>
          <a:xfrm rot="2035382">
            <a:off x="3715334" y="4059581"/>
            <a:ext cx="178989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Web App</a:t>
            </a:r>
          </a:p>
          <a:p>
            <a:endParaRPr lang="en-US" sz="21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4993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Scalabilità automatica</a:t>
            </a: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7534" y="698122"/>
            <a:ext cx="5448053" cy="3529724"/>
          </a:xfrm>
          <a:prstGeom prst="rect">
            <a:avLst/>
          </a:prstGeom>
        </p:spPr>
      </p:pic>
      <p:grpSp>
        <p:nvGrpSpPr>
          <p:cNvPr id="39" name="Group 38"/>
          <p:cNvGrpSpPr/>
          <p:nvPr/>
        </p:nvGrpSpPr>
        <p:grpSpPr>
          <a:xfrm>
            <a:off x="20121" y="-1025797"/>
            <a:ext cx="2034231" cy="3030094"/>
            <a:chOff x="768089" y="-1605208"/>
            <a:chExt cx="3768750" cy="5613751"/>
          </a:xfrm>
        </p:grpSpPr>
        <p:pic>
          <p:nvPicPr>
            <p:cNvPr id="44" name="Picture 4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8089" y="-1605208"/>
              <a:ext cx="3768750" cy="5613751"/>
            </a:xfrm>
            <a:prstGeom prst="rect">
              <a:avLst/>
            </a:prstGeom>
          </p:spPr>
        </p:pic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55198" y="534480"/>
              <a:ext cx="1361250" cy="1800000"/>
            </a:xfrm>
            <a:prstGeom prst="rect">
              <a:avLst/>
            </a:prstGeom>
          </p:spPr>
        </p:pic>
      </p:grpSp>
      <p:pic>
        <p:nvPicPr>
          <p:cNvPr id="26" name="Picture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34022" y="4545935"/>
            <a:ext cx="1629597" cy="1050057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57127" y="978273"/>
            <a:ext cx="4186874" cy="2710543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35735" y="1178941"/>
            <a:ext cx="2495663" cy="161098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59002" y="2150325"/>
            <a:ext cx="5003315" cy="323291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17103" y="2871239"/>
            <a:ext cx="1101365" cy="711441"/>
          </a:xfrm>
          <a:prstGeom prst="rect">
            <a:avLst/>
          </a:prstGeom>
        </p:spPr>
      </p:pic>
      <p:grpSp>
        <p:nvGrpSpPr>
          <p:cNvPr id="36" name="Group 35"/>
          <p:cNvGrpSpPr/>
          <p:nvPr/>
        </p:nvGrpSpPr>
        <p:grpSpPr>
          <a:xfrm>
            <a:off x="7882176" y="1269433"/>
            <a:ext cx="701092" cy="828563"/>
            <a:chOff x="7012021" y="-1253215"/>
            <a:chExt cx="1237500" cy="1462500"/>
          </a:xfrm>
        </p:grpSpPr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012021" y="-1253215"/>
              <a:ext cx="1237500" cy="1462500"/>
            </a:xfrm>
            <a:prstGeom prst="rect">
              <a:avLst/>
            </a:prstGeom>
          </p:spPr>
        </p:pic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03687" y="-912406"/>
              <a:ext cx="314973" cy="435664"/>
            </a:xfrm>
            <a:prstGeom prst="rect">
              <a:avLst/>
            </a:prstGeom>
          </p:spPr>
        </p:pic>
      </p:grpSp>
      <p:grpSp>
        <p:nvGrpSpPr>
          <p:cNvPr id="41" name="Group 40"/>
          <p:cNvGrpSpPr/>
          <p:nvPr/>
        </p:nvGrpSpPr>
        <p:grpSpPr>
          <a:xfrm>
            <a:off x="1955057" y="239667"/>
            <a:ext cx="2034231" cy="3030094"/>
            <a:chOff x="768089" y="-1605208"/>
            <a:chExt cx="3768750" cy="5613751"/>
          </a:xfrm>
        </p:grpSpPr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8089" y="-1605208"/>
              <a:ext cx="3768750" cy="5613751"/>
            </a:xfrm>
            <a:prstGeom prst="rect">
              <a:avLst/>
            </a:prstGeom>
          </p:spPr>
        </p:pic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55198" y="534480"/>
              <a:ext cx="1361250" cy="1800000"/>
            </a:xfrm>
            <a:prstGeom prst="rect">
              <a:avLst/>
            </a:prstGeom>
          </p:spPr>
        </p:pic>
      </p:grpSp>
      <p:grpSp>
        <p:nvGrpSpPr>
          <p:cNvPr id="47" name="Group 46"/>
          <p:cNvGrpSpPr/>
          <p:nvPr/>
        </p:nvGrpSpPr>
        <p:grpSpPr>
          <a:xfrm>
            <a:off x="3906321" y="1513295"/>
            <a:ext cx="2034231" cy="3030094"/>
            <a:chOff x="768089" y="-1605208"/>
            <a:chExt cx="3768750" cy="5613751"/>
          </a:xfrm>
        </p:grpSpPr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8089" y="-1605208"/>
              <a:ext cx="3768750" cy="5613751"/>
            </a:xfrm>
            <a:prstGeom prst="rect">
              <a:avLst/>
            </a:prstGeom>
          </p:spPr>
        </p:pic>
        <p:pic>
          <p:nvPicPr>
            <p:cNvPr id="49" name="Picture 4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55198" y="534480"/>
              <a:ext cx="1361250" cy="1800000"/>
            </a:xfrm>
            <a:prstGeom prst="rect">
              <a:avLst/>
            </a:prstGeom>
          </p:spPr>
        </p:pic>
      </p:grpSp>
      <p:grpSp>
        <p:nvGrpSpPr>
          <p:cNvPr id="50" name="Group 49"/>
          <p:cNvGrpSpPr/>
          <p:nvPr/>
        </p:nvGrpSpPr>
        <p:grpSpPr>
          <a:xfrm>
            <a:off x="5833092" y="2795088"/>
            <a:ext cx="2034231" cy="3030094"/>
            <a:chOff x="768089" y="-1605208"/>
            <a:chExt cx="3768750" cy="5613751"/>
          </a:xfrm>
        </p:grpSpPr>
        <p:pic>
          <p:nvPicPr>
            <p:cNvPr id="51" name="Picture 5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8089" y="-1605208"/>
              <a:ext cx="3768750" cy="5613751"/>
            </a:xfrm>
            <a:prstGeom prst="rect">
              <a:avLst/>
            </a:prstGeom>
          </p:spPr>
        </p:pic>
        <p:pic>
          <p:nvPicPr>
            <p:cNvPr id="52" name="Picture 5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55198" y="534480"/>
              <a:ext cx="1361250" cy="1800000"/>
            </a:xfrm>
            <a:prstGeom prst="rect">
              <a:avLst/>
            </a:prstGeom>
          </p:spPr>
        </p:pic>
      </p:grpSp>
      <p:grpSp>
        <p:nvGrpSpPr>
          <p:cNvPr id="46" name="Group 45"/>
          <p:cNvGrpSpPr/>
          <p:nvPr/>
        </p:nvGrpSpPr>
        <p:grpSpPr>
          <a:xfrm>
            <a:off x="7768028" y="4076882"/>
            <a:ext cx="2034231" cy="3030094"/>
            <a:chOff x="768089" y="-1605208"/>
            <a:chExt cx="3768750" cy="5613751"/>
          </a:xfrm>
        </p:grpSpPr>
        <p:pic>
          <p:nvPicPr>
            <p:cNvPr id="54" name="Picture 5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8089" y="-1605208"/>
              <a:ext cx="3768750" cy="5613751"/>
            </a:xfrm>
            <a:prstGeom prst="rect">
              <a:avLst/>
            </a:prstGeom>
          </p:spPr>
        </p:pic>
        <p:pic>
          <p:nvPicPr>
            <p:cNvPr id="55" name="Picture 5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55198" y="534480"/>
              <a:ext cx="1361250" cy="1800000"/>
            </a:xfrm>
            <a:prstGeom prst="rect">
              <a:avLst/>
            </a:prstGeom>
          </p:spPr>
        </p:pic>
      </p:grpSp>
      <p:grpSp>
        <p:nvGrpSpPr>
          <p:cNvPr id="56" name="Group 55"/>
          <p:cNvGrpSpPr/>
          <p:nvPr/>
        </p:nvGrpSpPr>
        <p:grpSpPr>
          <a:xfrm>
            <a:off x="1955057" y="-1701992"/>
            <a:ext cx="2034231" cy="3030094"/>
            <a:chOff x="768089" y="-1605208"/>
            <a:chExt cx="3768750" cy="5613751"/>
          </a:xfrm>
        </p:grpSpPr>
        <p:pic>
          <p:nvPicPr>
            <p:cNvPr id="57" name="Picture 5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8089" y="-1605208"/>
              <a:ext cx="3768750" cy="5613751"/>
            </a:xfrm>
            <a:prstGeom prst="rect">
              <a:avLst/>
            </a:prstGeom>
          </p:spPr>
        </p:pic>
        <p:pic>
          <p:nvPicPr>
            <p:cNvPr id="58" name="Picture 5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55198" y="534480"/>
              <a:ext cx="1361250" cy="1800000"/>
            </a:xfrm>
            <a:prstGeom prst="rect">
              <a:avLst/>
            </a:prstGeom>
          </p:spPr>
        </p:pic>
      </p:grpSp>
      <p:grpSp>
        <p:nvGrpSpPr>
          <p:cNvPr id="59" name="Group 58"/>
          <p:cNvGrpSpPr/>
          <p:nvPr/>
        </p:nvGrpSpPr>
        <p:grpSpPr>
          <a:xfrm>
            <a:off x="3906321" y="-307341"/>
            <a:ext cx="2034231" cy="3030094"/>
            <a:chOff x="768089" y="-1605208"/>
            <a:chExt cx="3768750" cy="5613751"/>
          </a:xfrm>
        </p:grpSpPr>
        <p:pic>
          <p:nvPicPr>
            <p:cNvPr id="60" name="Picture 5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8089" y="-1605208"/>
              <a:ext cx="3768750" cy="5613751"/>
            </a:xfrm>
            <a:prstGeom prst="rect">
              <a:avLst/>
            </a:prstGeom>
          </p:spPr>
        </p:pic>
        <p:pic>
          <p:nvPicPr>
            <p:cNvPr id="61" name="Picture 6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55198" y="534480"/>
              <a:ext cx="1361250" cy="1800000"/>
            </a:xfrm>
            <a:prstGeom prst="rect">
              <a:avLst/>
            </a:prstGeom>
          </p:spPr>
        </p:pic>
      </p:grpSp>
      <p:grpSp>
        <p:nvGrpSpPr>
          <p:cNvPr id="62" name="Group 61"/>
          <p:cNvGrpSpPr/>
          <p:nvPr/>
        </p:nvGrpSpPr>
        <p:grpSpPr>
          <a:xfrm>
            <a:off x="5833092" y="974453"/>
            <a:ext cx="2034231" cy="3030094"/>
            <a:chOff x="768089" y="-1605208"/>
            <a:chExt cx="3768750" cy="5613751"/>
          </a:xfrm>
        </p:grpSpPr>
        <p:pic>
          <p:nvPicPr>
            <p:cNvPr id="63" name="Picture 6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8089" y="-1605208"/>
              <a:ext cx="3768750" cy="5613751"/>
            </a:xfrm>
            <a:prstGeom prst="rect">
              <a:avLst/>
            </a:prstGeom>
          </p:spPr>
        </p:pic>
        <p:pic>
          <p:nvPicPr>
            <p:cNvPr id="64" name="Picture 6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55198" y="534480"/>
              <a:ext cx="1361250" cy="1800000"/>
            </a:xfrm>
            <a:prstGeom prst="rect">
              <a:avLst/>
            </a:prstGeom>
          </p:spPr>
        </p:pic>
      </p:grpSp>
      <p:grpSp>
        <p:nvGrpSpPr>
          <p:cNvPr id="65" name="Group 64"/>
          <p:cNvGrpSpPr/>
          <p:nvPr/>
        </p:nvGrpSpPr>
        <p:grpSpPr>
          <a:xfrm>
            <a:off x="7768028" y="2256246"/>
            <a:ext cx="2034231" cy="3030094"/>
            <a:chOff x="768089" y="-1605208"/>
            <a:chExt cx="3768750" cy="5613751"/>
          </a:xfrm>
        </p:grpSpPr>
        <p:pic>
          <p:nvPicPr>
            <p:cNvPr id="66" name="Picture 6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8089" y="-1605208"/>
              <a:ext cx="3768750" cy="5613751"/>
            </a:xfrm>
            <a:prstGeom prst="rect">
              <a:avLst/>
            </a:prstGeom>
          </p:spPr>
        </p:pic>
        <p:pic>
          <p:nvPicPr>
            <p:cNvPr id="67" name="Picture 6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55198" y="534480"/>
              <a:ext cx="1361250" cy="1800000"/>
            </a:xfrm>
            <a:prstGeom prst="rect">
              <a:avLst/>
            </a:prstGeom>
          </p:spPr>
        </p:pic>
      </p:grpSp>
      <p:pic>
        <p:nvPicPr>
          <p:cNvPr id="77" name="Picture 7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19474" y="4986499"/>
            <a:ext cx="1629597" cy="1050057"/>
          </a:xfrm>
          <a:prstGeom prst="rect">
            <a:avLst/>
          </a:prstGeom>
        </p:spPr>
      </p:pic>
      <p:pic>
        <p:nvPicPr>
          <p:cNvPr id="78" name="Picture 7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1285" y="4088343"/>
            <a:ext cx="1629597" cy="1050057"/>
          </a:xfrm>
          <a:prstGeom prst="rect">
            <a:avLst/>
          </a:prstGeom>
        </p:spPr>
      </p:pic>
      <p:pic>
        <p:nvPicPr>
          <p:cNvPr id="79" name="Picture 7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" y="3785530"/>
            <a:ext cx="3616777" cy="2343496"/>
          </a:xfrm>
          <a:prstGeom prst="rect">
            <a:avLst/>
          </a:prstGeom>
        </p:spPr>
      </p:pic>
      <p:pic>
        <p:nvPicPr>
          <p:cNvPr id="80" name="Picture 7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93483" y="5259100"/>
            <a:ext cx="1110921" cy="717470"/>
          </a:xfrm>
          <a:prstGeom prst="rect">
            <a:avLst/>
          </a:prstGeom>
        </p:spPr>
      </p:pic>
      <p:pic>
        <p:nvPicPr>
          <p:cNvPr id="81" name="Picture 8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61505" y="3454935"/>
            <a:ext cx="1569375" cy="1755000"/>
          </a:xfrm>
          <a:prstGeom prst="rect">
            <a:avLst/>
          </a:prstGeom>
        </p:spPr>
      </p:pic>
      <p:pic>
        <p:nvPicPr>
          <p:cNvPr id="82" name="Picture 8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85708" y="4761094"/>
            <a:ext cx="928125" cy="1096875"/>
          </a:xfrm>
          <a:prstGeom prst="rect">
            <a:avLst/>
          </a:prstGeom>
        </p:spPr>
      </p:pic>
      <p:pic>
        <p:nvPicPr>
          <p:cNvPr id="83" name="Picture 82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091607" y="4698957"/>
            <a:ext cx="335906" cy="918143"/>
          </a:xfrm>
          <a:prstGeom prst="rect">
            <a:avLst/>
          </a:prstGeom>
        </p:spPr>
      </p:pic>
      <p:grpSp>
        <p:nvGrpSpPr>
          <p:cNvPr id="89" name="Group 88"/>
          <p:cNvGrpSpPr/>
          <p:nvPr/>
        </p:nvGrpSpPr>
        <p:grpSpPr>
          <a:xfrm>
            <a:off x="7340676" y="918429"/>
            <a:ext cx="701092" cy="828563"/>
            <a:chOff x="9827324" y="-40038"/>
            <a:chExt cx="934789" cy="1104751"/>
          </a:xfrm>
        </p:grpSpPr>
        <p:pic>
          <p:nvPicPr>
            <p:cNvPr id="90" name="Picture 89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827324" y="-40038"/>
              <a:ext cx="934789" cy="1104751"/>
            </a:xfrm>
            <a:prstGeom prst="rect">
              <a:avLst/>
            </a:prstGeom>
          </p:spPr>
        </p:pic>
        <p:pic>
          <p:nvPicPr>
            <p:cNvPr id="91" name="Picture 90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10368710" y="254515"/>
              <a:ext cx="147937" cy="295874"/>
            </a:xfrm>
            <a:prstGeom prst="rect">
              <a:avLst/>
            </a:prstGeom>
          </p:spPr>
        </p:pic>
      </p:grpSp>
      <p:grpSp>
        <p:nvGrpSpPr>
          <p:cNvPr id="68" name="Group 67"/>
          <p:cNvGrpSpPr/>
          <p:nvPr/>
        </p:nvGrpSpPr>
        <p:grpSpPr>
          <a:xfrm>
            <a:off x="5833092" y="-845585"/>
            <a:ext cx="2034231" cy="3030094"/>
            <a:chOff x="768089" y="-1605208"/>
            <a:chExt cx="3768750" cy="5613751"/>
          </a:xfrm>
        </p:grpSpPr>
        <p:pic>
          <p:nvPicPr>
            <p:cNvPr id="69" name="Picture 6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8089" y="-1605208"/>
              <a:ext cx="3768750" cy="5613751"/>
            </a:xfrm>
            <a:prstGeom prst="rect">
              <a:avLst/>
            </a:prstGeom>
          </p:spPr>
        </p:pic>
        <p:pic>
          <p:nvPicPr>
            <p:cNvPr id="70" name="Picture 6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55198" y="534480"/>
              <a:ext cx="1361250" cy="1800000"/>
            </a:xfrm>
            <a:prstGeom prst="rect">
              <a:avLst/>
            </a:prstGeom>
          </p:spPr>
        </p:pic>
      </p:grpSp>
      <p:grpSp>
        <p:nvGrpSpPr>
          <p:cNvPr id="71" name="Group 70"/>
          <p:cNvGrpSpPr/>
          <p:nvPr/>
        </p:nvGrpSpPr>
        <p:grpSpPr>
          <a:xfrm>
            <a:off x="7768028" y="436209"/>
            <a:ext cx="2034231" cy="3030094"/>
            <a:chOff x="768089" y="-1605208"/>
            <a:chExt cx="3768750" cy="5613751"/>
          </a:xfrm>
        </p:grpSpPr>
        <p:pic>
          <p:nvPicPr>
            <p:cNvPr id="72" name="Picture 7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8089" y="-1605208"/>
              <a:ext cx="3768750" cy="5613751"/>
            </a:xfrm>
            <a:prstGeom prst="rect">
              <a:avLst/>
            </a:prstGeom>
          </p:spPr>
        </p:pic>
        <p:pic>
          <p:nvPicPr>
            <p:cNvPr id="73" name="Picture 7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55198" y="534480"/>
              <a:ext cx="1361250" cy="1800000"/>
            </a:xfrm>
            <a:prstGeom prst="rect">
              <a:avLst/>
            </a:prstGeom>
          </p:spPr>
        </p:pic>
      </p:grpSp>
      <p:grpSp>
        <p:nvGrpSpPr>
          <p:cNvPr id="74" name="Group 73"/>
          <p:cNvGrpSpPr/>
          <p:nvPr/>
        </p:nvGrpSpPr>
        <p:grpSpPr>
          <a:xfrm>
            <a:off x="7768028" y="-1381545"/>
            <a:ext cx="2034231" cy="3030094"/>
            <a:chOff x="768089" y="-1605208"/>
            <a:chExt cx="3768750" cy="5613751"/>
          </a:xfrm>
        </p:grpSpPr>
        <p:pic>
          <p:nvPicPr>
            <p:cNvPr id="75" name="Picture 7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8089" y="-1605208"/>
              <a:ext cx="3768750" cy="5613751"/>
            </a:xfrm>
            <a:prstGeom prst="rect">
              <a:avLst/>
            </a:prstGeom>
          </p:spPr>
        </p:pic>
        <p:pic>
          <p:nvPicPr>
            <p:cNvPr id="76" name="Picture 7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55198" y="534480"/>
              <a:ext cx="1361250" cy="1800000"/>
            </a:xfrm>
            <a:prstGeom prst="rect">
              <a:avLst/>
            </a:prstGeom>
          </p:spPr>
        </p:pic>
      </p:grpSp>
      <p:sp>
        <p:nvSpPr>
          <p:cNvPr id="86" name="TextBox 85"/>
          <p:cNvSpPr txBox="1"/>
          <p:nvPr/>
        </p:nvSpPr>
        <p:spPr>
          <a:xfrm rot="2035382">
            <a:off x="3715334" y="4046134"/>
            <a:ext cx="178989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Web App</a:t>
            </a:r>
          </a:p>
          <a:p>
            <a:endParaRPr lang="en-US" sz="21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38072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75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25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75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10" presetClass="exit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"/>
                            </p:stCondLst>
                            <p:childTnLst>
                              <p:par>
                                <p:cTn id="54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250"/>
                            </p:stCondLst>
                            <p:childTnLst>
                              <p:par>
                                <p:cTn id="58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2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500"/>
                            </p:stCondLst>
                            <p:childTnLst>
                              <p:par>
                                <p:cTn id="62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2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750"/>
                            </p:stCondLst>
                            <p:childTnLst>
                              <p:par>
                                <p:cTn id="66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2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2000"/>
                            </p:stCondLst>
                            <p:childTnLst>
                              <p:par>
                                <p:cTn id="70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2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2250"/>
                            </p:stCondLst>
                            <p:childTnLst>
                              <p:par>
                                <p:cTn id="74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25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2500"/>
                            </p:stCondLst>
                            <p:childTnLst>
                              <p:par>
                                <p:cTn id="78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25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2750"/>
                            </p:stCondLst>
                            <p:childTnLst>
                              <p:par>
                                <p:cTn id="82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2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Scalabilità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49" y="1110876"/>
            <a:ext cx="8515351" cy="5276477"/>
          </a:xfrm>
        </p:spPr>
        <p:txBody>
          <a:bodyPr>
            <a:normAutofit fontScale="92500" lnSpcReduction="10000"/>
          </a:bodyPr>
          <a:lstStyle/>
          <a:p>
            <a:r>
              <a:rPr lang="it-IT" dirty="0" smtClean="0"/>
              <a:t>Scalabilità schedulata</a:t>
            </a:r>
          </a:p>
          <a:p>
            <a:pPr lvl="1"/>
            <a:r>
              <a:rPr lang="it-IT" dirty="0" err="1"/>
              <a:t>Weekdays</a:t>
            </a:r>
            <a:endParaRPr lang="it-IT" dirty="0"/>
          </a:p>
          <a:p>
            <a:pPr lvl="1"/>
            <a:r>
              <a:rPr lang="it-IT" dirty="0" err="1"/>
              <a:t>Weekends</a:t>
            </a:r>
            <a:endParaRPr lang="it-IT" dirty="0"/>
          </a:p>
          <a:p>
            <a:pPr lvl="1"/>
            <a:r>
              <a:rPr lang="it-IT" dirty="0"/>
              <a:t>Week </a:t>
            </a:r>
            <a:r>
              <a:rPr lang="it-IT" dirty="0" err="1"/>
              <a:t>nights</a:t>
            </a:r>
            <a:endParaRPr lang="it-IT" dirty="0"/>
          </a:p>
          <a:p>
            <a:pPr lvl="1"/>
            <a:r>
              <a:rPr lang="it-IT" dirty="0"/>
              <a:t>Week </a:t>
            </a:r>
            <a:r>
              <a:rPr lang="it-IT" dirty="0" err="1"/>
              <a:t>mornings</a:t>
            </a:r>
            <a:endParaRPr lang="it-IT" dirty="0"/>
          </a:p>
          <a:p>
            <a:pPr lvl="1"/>
            <a:r>
              <a:rPr lang="it-IT" dirty="0" err="1"/>
              <a:t>Specific</a:t>
            </a:r>
            <a:r>
              <a:rPr lang="it-IT" dirty="0"/>
              <a:t> </a:t>
            </a:r>
            <a:r>
              <a:rPr lang="it-IT" dirty="0" err="1"/>
              <a:t>dates</a:t>
            </a:r>
            <a:endParaRPr lang="it-IT" dirty="0"/>
          </a:p>
          <a:p>
            <a:pPr lvl="1"/>
            <a:r>
              <a:rPr lang="it-IT" dirty="0" err="1"/>
              <a:t>Specific</a:t>
            </a:r>
            <a:r>
              <a:rPr lang="it-IT" dirty="0"/>
              <a:t> date </a:t>
            </a:r>
            <a:r>
              <a:rPr lang="it-IT" dirty="0" err="1"/>
              <a:t>ranges</a:t>
            </a:r>
            <a:endParaRPr lang="it-IT" dirty="0"/>
          </a:p>
          <a:p>
            <a:r>
              <a:rPr lang="it-IT" dirty="0" smtClean="0"/>
              <a:t>Scalabilità </a:t>
            </a:r>
            <a:r>
              <a:rPr lang="it-IT" dirty="0" smtClean="0"/>
              <a:t>manuale</a:t>
            </a:r>
          </a:p>
          <a:p>
            <a:pPr lvl="1"/>
            <a:r>
              <a:rPr lang="it-IT" dirty="0" smtClean="0"/>
              <a:t>Tramite il portale di </a:t>
            </a:r>
            <a:r>
              <a:rPr lang="it-IT" dirty="0" err="1" smtClean="0"/>
              <a:t>Azure</a:t>
            </a:r>
            <a:endParaRPr lang="it-IT" dirty="0" smtClean="0"/>
          </a:p>
          <a:p>
            <a:pPr lvl="1"/>
            <a:r>
              <a:rPr lang="it-IT" dirty="0"/>
              <a:t>Utilizzando gli </a:t>
            </a:r>
            <a:r>
              <a:rPr lang="it-IT" dirty="0" err="1" smtClean="0"/>
              <a:t>Azure</a:t>
            </a:r>
            <a:r>
              <a:rPr lang="it-IT" dirty="0" smtClean="0"/>
              <a:t> </a:t>
            </a:r>
            <a:r>
              <a:rPr lang="it-IT" dirty="0" err="1" smtClean="0"/>
              <a:t>webhooks</a:t>
            </a:r>
            <a:r>
              <a:rPr lang="it-IT" dirty="0"/>
              <a:t/>
            </a:r>
            <a:br>
              <a:rPr lang="it-IT" dirty="0"/>
            </a:br>
            <a:r>
              <a:rPr lang="it-IT" sz="1500" dirty="0" smtClean="0">
                <a:hlinkClick r:id="rId2"/>
              </a:rPr>
              <a:t>https</a:t>
            </a:r>
            <a:r>
              <a:rPr lang="it-IT" sz="1500" dirty="0">
                <a:hlinkClick r:id="rId2"/>
              </a:rPr>
              <a:t>://azure.microsoft.com/en-us/documentation/articles/automation-webhooks</a:t>
            </a:r>
            <a:r>
              <a:rPr lang="it-IT" sz="1500" dirty="0" smtClean="0">
                <a:hlinkClick r:id="rId2"/>
              </a:rPr>
              <a:t>/</a:t>
            </a:r>
            <a:endParaRPr lang="it-IT" sz="1500" dirty="0" smtClean="0"/>
          </a:p>
          <a:p>
            <a:pPr lvl="1"/>
            <a:r>
              <a:rPr lang="it-IT" dirty="0" smtClean="0"/>
              <a:t>Utilizzando </a:t>
            </a:r>
            <a:r>
              <a:rPr lang="it-IT" dirty="0" err="1" smtClean="0"/>
              <a:t>PowerShell</a:t>
            </a:r>
            <a:r>
              <a:rPr lang="it-IT" dirty="0" smtClean="0"/>
              <a:t/>
            </a:r>
            <a:br>
              <a:rPr lang="it-IT" dirty="0" smtClean="0"/>
            </a:br>
            <a:r>
              <a:rPr lang="it-IT" sz="1300" dirty="0" smtClean="0">
                <a:hlinkClick r:id="rId3"/>
              </a:rPr>
              <a:t>https</a:t>
            </a:r>
            <a:r>
              <a:rPr lang="it-IT" sz="1300" dirty="0">
                <a:hlinkClick r:id="rId3"/>
              </a:rPr>
              <a:t>://blogs.technet.microsoft.com/heyscriptingguy/2015/10/28/use-powershell-to-scale-azure-websites</a:t>
            </a:r>
            <a:r>
              <a:rPr lang="it-IT" sz="1300" dirty="0" smtClean="0">
                <a:hlinkClick r:id="rId3"/>
              </a:rPr>
              <a:t>/</a:t>
            </a:r>
            <a:r>
              <a:rPr lang="it-IT" sz="1300" dirty="0" smtClean="0"/>
              <a:t> </a:t>
            </a:r>
            <a:endParaRPr lang="it-IT" sz="1300" dirty="0" smtClean="0"/>
          </a:p>
          <a:p>
            <a:r>
              <a:rPr lang="it-IT" dirty="0" smtClean="0"/>
              <a:t>Scalabilità automatica</a:t>
            </a:r>
          </a:p>
          <a:p>
            <a:pPr lvl="1"/>
            <a:r>
              <a:rPr lang="it-IT" dirty="0"/>
              <a:t>Scale by </a:t>
            </a:r>
            <a:r>
              <a:rPr lang="it-IT" dirty="0" err="1" smtClean="0"/>
              <a:t>metric</a:t>
            </a:r>
            <a:r>
              <a:rPr lang="it-IT" dirty="0" smtClean="0"/>
              <a:t> (CPU o per numero di messaggi in una coda)</a:t>
            </a:r>
            <a:endParaRPr lang="it-IT" dirty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3006747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05749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800" dirty="0" err="1"/>
              <a:t>Azure</a:t>
            </a:r>
            <a:r>
              <a:rPr lang="it-IT" sz="4800" dirty="0"/>
              <a:t> Web Jobs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772193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Azure</a:t>
            </a:r>
            <a:r>
              <a:rPr lang="it-IT" dirty="0"/>
              <a:t> Web Jobs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110876"/>
            <a:ext cx="9254938" cy="5066087"/>
          </a:xfrm>
        </p:spPr>
        <p:txBody>
          <a:bodyPr/>
          <a:lstStyle/>
          <a:p>
            <a:r>
              <a:rPr lang="en-US" dirty="0" err="1" smtClean="0"/>
              <a:t>Pensati</a:t>
            </a:r>
            <a:r>
              <a:rPr lang="en-US" dirty="0" smtClean="0"/>
              <a:t> per </a:t>
            </a:r>
            <a:r>
              <a:rPr lang="en-US" dirty="0" err="1" smtClean="0"/>
              <a:t>eseguire</a:t>
            </a:r>
            <a:r>
              <a:rPr lang="en-US" dirty="0" smtClean="0"/>
              <a:t> </a:t>
            </a:r>
            <a:r>
              <a:rPr lang="en-US" dirty="0" err="1" smtClean="0"/>
              <a:t>operazioni</a:t>
            </a:r>
            <a:r>
              <a:rPr lang="en-US" dirty="0" smtClean="0"/>
              <a:t> </a:t>
            </a:r>
            <a:r>
              <a:rPr lang="en-US" dirty="0" err="1" smtClean="0"/>
              <a:t>lunghe</a:t>
            </a:r>
            <a:r>
              <a:rPr lang="en-US" dirty="0" smtClean="0"/>
              <a:t> o </a:t>
            </a:r>
            <a:r>
              <a:rPr lang="en-US" dirty="0" err="1" smtClean="0"/>
              <a:t>operazioni</a:t>
            </a:r>
            <a:r>
              <a:rPr lang="en-US" dirty="0" smtClean="0"/>
              <a:t> </a:t>
            </a:r>
            <a:r>
              <a:rPr lang="en-US" dirty="0" err="1" smtClean="0"/>
              <a:t>pianificate</a:t>
            </a:r>
            <a:endParaRPr lang="en-US" dirty="0"/>
          </a:p>
          <a:p>
            <a:pPr lvl="1"/>
            <a:r>
              <a:rPr lang="en-US" dirty="0" smtClean="0"/>
              <a:t>Tipi di job: </a:t>
            </a:r>
            <a:br>
              <a:rPr lang="en-US" dirty="0" smtClean="0"/>
            </a:br>
            <a:r>
              <a:rPr lang="en-US" dirty="0" smtClean="0"/>
              <a:t>		</a:t>
            </a:r>
            <a:r>
              <a:rPr lang="en-US" i="1" dirty="0" smtClean="0"/>
              <a:t>On-Demand</a:t>
            </a:r>
            <a:r>
              <a:rPr lang="en-US" i="1" dirty="0"/>
              <a:t>, Scheduled, Continuous</a:t>
            </a:r>
          </a:p>
          <a:p>
            <a:pPr lvl="1"/>
            <a:r>
              <a:rPr lang="en-US" dirty="0" err="1" smtClean="0"/>
              <a:t>Scalabilità</a:t>
            </a:r>
            <a:r>
              <a:rPr lang="en-US" dirty="0" smtClean="0"/>
              <a:t>: </a:t>
            </a:r>
            <a:br>
              <a:rPr lang="en-US" dirty="0" smtClean="0"/>
            </a:br>
            <a:r>
              <a:rPr lang="en-US" dirty="0" smtClean="0"/>
              <a:t>		</a:t>
            </a:r>
            <a:r>
              <a:rPr lang="en-US" i="1" dirty="0" smtClean="0"/>
              <a:t>Singleton</a:t>
            </a:r>
            <a:r>
              <a:rPr lang="en-US" i="1" dirty="0"/>
              <a:t>, Multi-instance</a:t>
            </a:r>
          </a:p>
          <a:p>
            <a:pPr lvl="1"/>
            <a:r>
              <a:rPr lang="en-US" dirty="0" err="1"/>
              <a:t>WebJobs</a:t>
            </a:r>
            <a:r>
              <a:rPr lang="en-US" dirty="0"/>
              <a:t> SDK Feature: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		</a:t>
            </a:r>
            <a:r>
              <a:rPr lang="en-US" i="1" dirty="0" err="1" smtClean="0"/>
              <a:t>BlobTrigger</a:t>
            </a:r>
            <a:r>
              <a:rPr lang="en-US" i="1" dirty="0"/>
              <a:t>, </a:t>
            </a:r>
            <a:r>
              <a:rPr lang="en-US" i="1" dirty="0" err="1"/>
              <a:t>TableTrigger</a:t>
            </a:r>
            <a:r>
              <a:rPr lang="en-US" i="1" dirty="0"/>
              <a:t>, </a:t>
            </a:r>
            <a:r>
              <a:rPr lang="en-US" i="1" dirty="0" err="1" smtClean="0"/>
              <a:t>QueueTrigger</a:t>
            </a:r>
            <a:r>
              <a:rPr lang="en-US" i="1" dirty="0" smtClean="0"/>
              <a:t>, </a:t>
            </a:r>
            <a:r>
              <a:rPr lang="en-US" i="1" dirty="0" err="1" smtClean="0"/>
              <a:t>ServicebusTrigger</a:t>
            </a:r>
            <a:endParaRPr lang="en-US" i="1" dirty="0"/>
          </a:p>
          <a:p>
            <a:pPr lvl="1"/>
            <a:r>
              <a:rPr lang="en-US" dirty="0" err="1" smtClean="0"/>
              <a:t>Pubblicazione</a:t>
            </a:r>
            <a:r>
              <a:rPr lang="en-US" dirty="0" smtClean="0"/>
              <a:t>: </a:t>
            </a:r>
            <a:br>
              <a:rPr lang="en-US" dirty="0" smtClean="0"/>
            </a:br>
            <a:r>
              <a:rPr lang="en-US" dirty="0" smtClean="0"/>
              <a:t>		</a:t>
            </a:r>
            <a:r>
              <a:rPr lang="en-US" i="1" dirty="0" smtClean="0"/>
              <a:t>Portal</a:t>
            </a:r>
            <a:r>
              <a:rPr lang="en-US" i="1" dirty="0"/>
              <a:t>, Visual Studio, CLI, </a:t>
            </a:r>
            <a:r>
              <a:rPr lang="en-US" i="1" dirty="0" err="1"/>
              <a:t>Git</a:t>
            </a:r>
            <a:endParaRPr lang="en-US" i="1" dirty="0"/>
          </a:p>
          <a:p>
            <a:endParaRPr lang="en-US" dirty="0"/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pPr lvl="1"/>
            <a:endParaRPr lang="it-IT" dirty="0"/>
          </a:p>
        </p:txBody>
      </p:sp>
      <p:grpSp>
        <p:nvGrpSpPr>
          <p:cNvPr id="66" name="Group 65"/>
          <p:cNvGrpSpPr/>
          <p:nvPr/>
        </p:nvGrpSpPr>
        <p:grpSpPr>
          <a:xfrm>
            <a:off x="142804" y="5284523"/>
            <a:ext cx="8858391" cy="892440"/>
            <a:chOff x="567531" y="3258922"/>
            <a:chExt cx="10642799" cy="1364755"/>
          </a:xfrm>
        </p:grpSpPr>
        <p:grpSp>
          <p:nvGrpSpPr>
            <p:cNvPr id="67" name="Group 66"/>
            <p:cNvGrpSpPr/>
            <p:nvPr/>
          </p:nvGrpSpPr>
          <p:grpSpPr>
            <a:xfrm>
              <a:off x="567531" y="3276179"/>
              <a:ext cx="1769523" cy="1347498"/>
              <a:chOff x="567531" y="3290916"/>
              <a:chExt cx="1769523" cy="1347498"/>
            </a:xfrm>
          </p:grpSpPr>
          <p:pic>
            <p:nvPicPr>
              <p:cNvPr id="86" name="Picture 85" descr="http://static2.xdeb.org/sites/default/files/blog_image_gallery/terminal.png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81670" y="3290916"/>
                <a:ext cx="941247" cy="94124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7" name="TextBox 10"/>
              <p:cNvSpPr txBox="1"/>
              <p:nvPr/>
            </p:nvSpPr>
            <p:spPr>
              <a:xfrm>
                <a:off x="567531" y="4269082"/>
                <a:ext cx="176952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 smtClean="0"/>
                  <a:t>run.cmd, run.bat</a:t>
                </a:r>
                <a:endParaRPr lang="en-US" dirty="0"/>
              </a:p>
            </p:txBody>
          </p:sp>
        </p:grpSp>
        <p:grpSp>
          <p:nvGrpSpPr>
            <p:cNvPr id="68" name="Group 67"/>
            <p:cNvGrpSpPr/>
            <p:nvPr/>
          </p:nvGrpSpPr>
          <p:grpSpPr>
            <a:xfrm>
              <a:off x="2718720" y="3322937"/>
              <a:ext cx="886846" cy="1300139"/>
              <a:chOff x="2320559" y="3383229"/>
              <a:chExt cx="886846" cy="1300139"/>
            </a:xfrm>
          </p:grpSpPr>
          <p:pic>
            <p:nvPicPr>
              <p:cNvPr id="84" name="Picture 83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14479" y="3383229"/>
                <a:ext cx="699005" cy="780288"/>
              </a:xfrm>
              <a:prstGeom prst="rect">
                <a:avLst/>
              </a:prstGeom>
            </p:spPr>
          </p:pic>
          <p:sp>
            <p:nvSpPr>
              <p:cNvPr id="85" name="TextBox 11"/>
              <p:cNvSpPr txBox="1"/>
              <p:nvPr/>
            </p:nvSpPr>
            <p:spPr>
              <a:xfrm>
                <a:off x="2320559" y="4314036"/>
                <a:ext cx="8868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 smtClean="0"/>
                  <a:t>run.exe</a:t>
                </a:r>
                <a:endParaRPr lang="en-US" dirty="0"/>
              </a:p>
            </p:txBody>
          </p:sp>
        </p:grpSp>
        <p:grpSp>
          <p:nvGrpSpPr>
            <p:cNvPr id="69" name="Group 68"/>
            <p:cNvGrpSpPr/>
            <p:nvPr/>
          </p:nvGrpSpPr>
          <p:grpSpPr>
            <a:xfrm>
              <a:off x="3987232" y="3258922"/>
              <a:ext cx="994156" cy="1364154"/>
              <a:chOff x="3640103" y="3255198"/>
              <a:chExt cx="994156" cy="1364154"/>
            </a:xfrm>
          </p:grpSpPr>
          <p:pic>
            <p:nvPicPr>
              <p:cNvPr id="82" name="Picture 81" descr="http://ts2.mm.bing.net/th?id=HN.608047454047176771&amp;w=161&amp;h=164&amp;c=7&amp;rs=1&amp;pid=1.7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640103" y="3255198"/>
                <a:ext cx="994156" cy="10126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3" name="TextBox 15"/>
              <p:cNvSpPr txBox="1"/>
              <p:nvPr/>
            </p:nvSpPr>
            <p:spPr>
              <a:xfrm>
                <a:off x="3693381" y="4250020"/>
                <a:ext cx="8936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 smtClean="0"/>
                  <a:t>run.ps1</a:t>
                </a:r>
                <a:endParaRPr lang="en-US" dirty="0"/>
              </a:p>
            </p:txBody>
          </p:sp>
        </p:grpSp>
        <p:grpSp>
          <p:nvGrpSpPr>
            <p:cNvPr id="70" name="Group 69"/>
            <p:cNvGrpSpPr/>
            <p:nvPr/>
          </p:nvGrpSpPr>
          <p:grpSpPr>
            <a:xfrm>
              <a:off x="5363054" y="3294879"/>
              <a:ext cx="890119" cy="1328197"/>
              <a:chOff x="5102707" y="3328315"/>
              <a:chExt cx="890119" cy="1328197"/>
            </a:xfrm>
          </p:grpSpPr>
          <p:pic>
            <p:nvPicPr>
              <p:cNvPr id="80" name="Picture 79" descr="http://secpod.org/blog/wp-content/uploads/2014/09/bash_shell.png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02707" y="3328315"/>
                <a:ext cx="890119" cy="89011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1" name="TextBox 80"/>
              <p:cNvSpPr txBox="1"/>
              <p:nvPr/>
            </p:nvSpPr>
            <p:spPr>
              <a:xfrm>
                <a:off x="5158877" y="4287180"/>
                <a:ext cx="77777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 smtClean="0"/>
                  <a:t>run.sh</a:t>
                </a:r>
                <a:endParaRPr lang="en-US" dirty="0"/>
              </a:p>
            </p:txBody>
          </p:sp>
        </p:grpSp>
        <p:grpSp>
          <p:nvGrpSpPr>
            <p:cNvPr id="71" name="Group 70"/>
            <p:cNvGrpSpPr/>
            <p:nvPr/>
          </p:nvGrpSpPr>
          <p:grpSpPr>
            <a:xfrm>
              <a:off x="6634839" y="3352382"/>
              <a:ext cx="1206349" cy="1270694"/>
              <a:chOff x="6461274" y="3449567"/>
              <a:chExt cx="1206349" cy="1270694"/>
            </a:xfrm>
          </p:grpSpPr>
          <p:pic>
            <p:nvPicPr>
              <p:cNvPr id="78" name="Picture 77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61274" y="3449567"/>
                <a:ext cx="1206349" cy="647619"/>
              </a:xfrm>
              <a:prstGeom prst="rect">
                <a:avLst/>
              </a:prstGeom>
            </p:spPr>
          </p:pic>
          <p:sp>
            <p:nvSpPr>
              <p:cNvPr id="79" name="TextBox 17"/>
              <p:cNvSpPr txBox="1"/>
              <p:nvPr/>
            </p:nvSpPr>
            <p:spPr>
              <a:xfrm>
                <a:off x="6598615" y="4350929"/>
                <a:ext cx="93166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 err="1" smtClean="0"/>
                  <a:t>run.php</a:t>
                </a:r>
                <a:endParaRPr lang="en-US" dirty="0"/>
              </a:p>
            </p:txBody>
          </p:sp>
        </p:grpSp>
        <p:grpSp>
          <p:nvGrpSpPr>
            <p:cNvPr id="72" name="Group 71"/>
            <p:cNvGrpSpPr/>
            <p:nvPr/>
          </p:nvGrpSpPr>
          <p:grpSpPr>
            <a:xfrm>
              <a:off x="8222854" y="3276781"/>
              <a:ext cx="1000395" cy="1346295"/>
              <a:chOff x="8136071" y="3290916"/>
              <a:chExt cx="1000395" cy="1346295"/>
            </a:xfrm>
          </p:grpSpPr>
          <p:pic>
            <p:nvPicPr>
              <p:cNvPr id="76" name="Picture 75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36071" y="3290916"/>
                <a:ext cx="1000395" cy="964920"/>
              </a:xfrm>
              <a:prstGeom prst="rect">
                <a:avLst/>
              </a:prstGeom>
            </p:spPr>
          </p:pic>
          <p:sp>
            <p:nvSpPr>
              <p:cNvPr id="77" name="TextBox 76"/>
              <p:cNvSpPr txBox="1"/>
              <p:nvPr/>
            </p:nvSpPr>
            <p:spPr>
              <a:xfrm>
                <a:off x="8240743" y="4267879"/>
                <a:ext cx="7910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 smtClean="0"/>
                  <a:t>run.py</a:t>
                </a:r>
                <a:endParaRPr lang="en-US" dirty="0"/>
              </a:p>
            </p:txBody>
          </p:sp>
        </p:grpSp>
        <p:grpSp>
          <p:nvGrpSpPr>
            <p:cNvPr id="73" name="Group 72"/>
            <p:cNvGrpSpPr/>
            <p:nvPr/>
          </p:nvGrpSpPr>
          <p:grpSpPr>
            <a:xfrm>
              <a:off x="9604913" y="3302188"/>
              <a:ext cx="1605417" cy="1317358"/>
              <a:chOff x="9604913" y="3341731"/>
              <a:chExt cx="1605417" cy="1317358"/>
            </a:xfrm>
          </p:grpSpPr>
          <p:pic>
            <p:nvPicPr>
              <p:cNvPr id="74" name="Picture 73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604913" y="3341731"/>
                <a:ext cx="1605417" cy="863290"/>
              </a:xfrm>
              <a:prstGeom prst="rect">
                <a:avLst/>
              </a:prstGeom>
            </p:spPr>
          </p:pic>
          <p:sp>
            <p:nvSpPr>
              <p:cNvPr id="75" name="TextBox 19"/>
              <p:cNvSpPr txBox="1"/>
              <p:nvPr/>
            </p:nvSpPr>
            <p:spPr>
              <a:xfrm>
                <a:off x="10052395" y="4289757"/>
                <a:ext cx="71045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 smtClean="0"/>
                  <a:t>run.js</a:t>
                </a:r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464268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Creazione</a:t>
            </a:r>
            <a:endParaRPr lang="it-I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smtClean="0"/>
              <a:t>Si possono creare direttamente da Visual Studio</a:t>
            </a:r>
          </a:p>
          <a:p>
            <a:r>
              <a:rPr lang="it-IT" dirty="0" err="1" smtClean="0"/>
              <a:t>Template</a:t>
            </a:r>
            <a:r>
              <a:rPr lang="it-IT" dirty="0" smtClean="0"/>
              <a:t> di progetto </a:t>
            </a:r>
            <a:r>
              <a:rPr lang="it-IT" dirty="0" err="1" smtClean="0"/>
              <a:t>Azure</a:t>
            </a:r>
            <a:r>
              <a:rPr lang="it-IT" dirty="0" smtClean="0"/>
              <a:t> </a:t>
            </a:r>
            <a:r>
              <a:rPr lang="it-IT" dirty="0" err="1" smtClean="0"/>
              <a:t>WebJob</a:t>
            </a:r>
            <a:endParaRPr lang="it-IT" dirty="0" smtClean="0"/>
          </a:p>
          <a:p>
            <a:pPr lvl="1"/>
            <a:r>
              <a:rPr lang="it-IT" dirty="0" smtClean="0"/>
              <a:t>Basati su una console </a:t>
            </a:r>
            <a:r>
              <a:rPr lang="it-IT" dirty="0" err="1" smtClean="0"/>
              <a:t>application</a:t>
            </a:r>
            <a:endParaRPr lang="it-IT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0334" y="2541495"/>
            <a:ext cx="5948579" cy="4125696"/>
          </a:xfrm>
          <a:prstGeom prst="rect">
            <a:avLst/>
          </a:prstGeom>
        </p:spPr>
      </p:pic>
      <p:sp>
        <p:nvSpPr>
          <p:cNvPr id="5" name="Frame 4"/>
          <p:cNvSpPr/>
          <p:nvPr/>
        </p:nvSpPr>
        <p:spPr>
          <a:xfrm>
            <a:off x="4447298" y="3321424"/>
            <a:ext cx="3150289" cy="501277"/>
          </a:xfrm>
          <a:prstGeom prst="frame">
            <a:avLst>
              <a:gd name="adj1" fmla="val 3929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2675965" y="3822703"/>
            <a:ext cx="1771334" cy="776191"/>
          </a:xfrm>
          <a:prstGeom prst="straightConnector1">
            <a:avLst/>
          </a:prstGeom>
          <a:ln w="53975">
            <a:solidFill>
              <a:srgbClr val="FF0000"/>
            </a:solidFill>
            <a:miter lim="800000"/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0805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Schedulazione</a:t>
            </a:r>
            <a:endParaRPr lang="it-I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smtClean="0"/>
              <a:t>Continuativa</a:t>
            </a:r>
          </a:p>
          <a:p>
            <a:r>
              <a:rPr lang="it-IT" dirty="0" smtClean="0"/>
              <a:t>Schedulata</a:t>
            </a:r>
            <a:endParaRPr lang="it-IT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8458" y="2241942"/>
            <a:ext cx="6417609" cy="4115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453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ASP.NET </a:t>
            </a:r>
            <a:r>
              <a:rPr lang="it-IT" dirty="0" smtClean="0"/>
              <a:t>Core</a:t>
            </a:r>
            <a:endParaRPr lang="it-IT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ASP.NET </a:t>
            </a:r>
            <a:r>
              <a:rPr lang="it-IT" dirty="0" smtClean="0"/>
              <a:t>Core 1 rc1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02913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621561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 smtClean="0"/>
              <a:t>Remote </a:t>
            </a:r>
            <a:r>
              <a:rPr lang="it-IT" dirty="0" err="1" smtClean="0"/>
              <a:t>debugging</a:t>
            </a:r>
            <a:endParaRPr lang="it-I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110876"/>
            <a:ext cx="8515350" cy="5066087"/>
          </a:xfrm>
        </p:spPr>
        <p:txBody>
          <a:bodyPr/>
          <a:lstStyle/>
          <a:p>
            <a:r>
              <a:rPr lang="it-IT" dirty="0" smtClean="0"/>
              <a:t>E' possibile eseguire il </a:t>
            </a:r>
            <a:r>
              <a:rPr lang="it-IT" dirty="0" err="1" smtClean="0"/>
              <a:t>debug</a:t>
            </a:r>
            <a:r>
              <a:rPr lang="it-IT" dirty="0" smtClean="0"/>
              <a:t> di applicazioni pubblicate su </a:t>
            </a:r>
            <a:r>
              <a:rPr lang="it-IT" dirty="0" err="1" smtClean="0"/>
              <a:t>Azure</a:t>
            </a:r>
            <a:endParaRPr lang="it-IT" dirty="0" smtClean="0"/>
          </a:p>
          <a:p>
            <a:r>
              <a:rPr lang="it-IT" dirty="0" smtClean="0"/>
              <a:t>Se dovete fare </a:t>
            </a:r>
            <a:r>
              <a:rPr lang="it-IT" dirty="0" err="1" smtClean="0"/>
              <a:t>debug</a:t>
            </a:r>
            <a:r>
              <a:rPr lang="it-IT" dirty="0" smtClean="0"/>
              <a:t> di ASP.NET Core:</a:t>
            </a:r>
          </a:p>
          <a:p>
            <a:pPr lvl="1"/>
            <a:r>
              <a:rPr lang="it-IT" dirty="0" smtClean="0"/>
              <a:t>Remote </a:t>
            </a:r>
            <a:r>
              <a:rPr lang="it-IT" dirty="0" err="1"/>
              <a:t>Debug</a:t>
            </a:r>
            <a:r>
              <a:rPr lang="it-IT" dirty="0"/>
              <a:t> ASP.NET Core RC1 on </a:t>
            </a:r>
            <a:r>
              <a:rPr lang="it-IT" dirty="0" err="1"/>
              <a:t>Azure</a:t>
            </a:r>
            <a:r>
              <a:rPr lang="it-IT" dirty="0"/>
              <a:t> </a:t>
            </a:r>
            <a:r>
              <a:rPr lang="it-IT" dirty="0" err="1"/>
              <a:t>App</a:t>
            </a:r>
            <a:r>
              <a:rPr lang="it-IT" dirty="0"/>
              <a:t> </a:t>
            </a:r>
            <a:r>
              <a:rPr lang="it-IT" dirty="0" smtClean="0"/>
              <a:t>Service</a:t>
            </a:r>
            <a:br>
              <a:rPr lang="it-IT" dirty="0" smtClean="0"/>
            </a:br>
            <a:r>
              <a:rPr lang="it-IT" sz="1400" dirty="0" smtClean="0">
                <a:hlinkClick r:id="rId2"/>
              </a:rPr>
              <a:t>https</a:t>
            </a:r>
            <a:r>
              <a:rPr lang="it-IT" sz="1400" dirty="0">
                <a:hlinkClick r:id="rId2"/>
              </a:rPr>
              <a:t>://blogs.msdn.microsoft.com/webdev/2016/03/21/remote-debug-aspnet-core-on-azure/</a:t>
            </a:r>
            <a:r>
              <a:rPr lang="it-IT" sz="1400" dirty="0"/>
              <a:t> </a:t>
            </a:r>
            <a:endParaRPr lang="it-IT" sz="1800" dirty="0" smtClean="0"/>
          </a:p>
          <a:p>
            <a:pPr lvl="2"/>
            <a:r>
              <a:rPr lang="it-IT" dirty="0" smtClean="0"/>
              <a:t>Di default il </a:t>
            </a:r>
            <a:r>
              <a:rPr lang="it-IT" dirty="0" err="1" smtClean="0"/>
              <a:t>debugger</a:t>
            </a:r>
            <a:r>
              <a:rPr lang="it-IT" dirty="0" smtClean="0"/>
              <a:t> non si aggancia al processo del </a:t>
            </a:r>
            <a:r>
              <a:rPr lang="it-IT" dirty="0" err="1" smtClean="0"/>
              <a:t>runtime</a:t>
            </a:r>
            <a:r>
              <a:rPr lang="it-IT" dirty="0" smtClean="0"/>
              <a:t> di </a:t>
            </a:r>
            <a:r>
              <a:rPr lang="it-IT" dirty="0" err="1" smtClean="0"/>
              <a:t>CoreCLR</a:t>
            </a:r>
            <a:endParaRPr lang="it-IT" dirty="0" smtClean="0"/>
          </a:p>
          <a:p>
            <a:pPr lvl="2"/>
            <a:r>
              <a:rPr lang="it-IT" dirty="0" smtClean="0"/>
              <a:t>Eseguire l'</a:t>
            </a:r>
            <a:r>
              <a:rPr lang="it-IT" dirty="0" err="1" smtClean="0"/>
              <a:t>attach</a:t>
            </a:r>
            <a:r>
              <a:rPr lang="it-IT" dirty="0" smtClean="0"/>
              <a:t> manuale al processo </a:t>
            </a:r>
            <a:r>
              <a:rPr lang="it-IT" dirty="0" err="1" smtClean="0"/>
              <a:t>dnx.exe</a:t>
            </a:r>
            <a:endParaRPr lang="it-IT" dirty="0"/>
          </a:p>
          <a:p>
            <a:endParaRPr lang="it-IT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0565" y="4167160"/>
            <a:ext cx="3859307" cy="26149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374" y="4171832"/>
            <a:ext cx="4204261" cy="2610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3504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Domande?</a:t>
            </a:r>
            <a:endParaRPr lang="it-IT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605452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Chi sono</a:t>
            </a:r>
            <a:endParaRPr lang="it-I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110875"/>
            <a:ext cx="7886700" cy="5066087"/>
          </a:xfrm>
        </p:spPr>
        <p:txBody>
          <a:bodyPr/>
          <a:lstStyle/>
          <a:p>
            <a:pPr marL="0" indent="0">
              <a:buNone/>
            </a:pPr>
            <a:r>
              <a:rPr lang="it-IT" b="1" dirty="0" smtClean="0"/>
              <a:t>		Andrea Dottor</a:t>
            </a:r>
          </a:p>
          <a:p>
            <a:pPr marL="0" indent="0">
              <a:buNone/>
            </a:pPr>
            <a:r>
              <a:rPr lang="it-IT" i="1" dirty="0" smtClean="0"/>
              <a:t>		Microsoft MVP ASP.NET</a:t>
            </a:r>
          </a:p>
          <a:p>
            <a:pPr marL="0" indent="0">
              <a:buNone/>
            </a:pPr>
            <a:endParaRPr lang="it-IT" i="1" dirty="0" smtClean="0"/>
          </a:p>
          <a:p>
            <a:pPr marL="0" indent="0">
              <a:buNone/>
            </a:pPr>
            <a:endParaRPr lang="it-IT" i="1" dirty="0" smtClean="0"/>
          </a:p>
          <a:p>
            <a:pPr marL="0" indent="0">
              <a:buNone/>
            </a:pPr>
            <a:r>
              <a:rPr lang="it-IT" dirty="0" smtClean="0"/>
              <a:t>	</a:t>
            </a:r>
            <a:br>
              <a:rPr lang="it-IT" dirty="0" smtClean="0"/>
            </a:br>
            <a:r>
              <a:rPr lang="it-IT" dirty="0" smtClean="0"/>
              <a:t>	</a:t>
            </a:r>
            <a:r>
              <a:rPr lang="it-IT" dirty="0" err="1" smtClean="0"/>
              <a:t>www.dottor.net</a:t>
            </a:r>
            <a:endParaRPr lang="it-IT" dirty="0"/>
          </a:p>
          <a:p>
            <a:pPr marL="0" indent="0">
              <a:buNone/>
            </a:pPr>
            <a:r>
              <a:rPr lang="it-IT" dirty="0" smtClean="0"/>
              <a:t>	</a:t>
            </a:r>
            <a:r>
              <a:rPr lang="it-IT" dirty="0" err="1" smtClean="0"/>
              <a:t>andrea@dottor.net</a:t>
            </a:r>
            <a:endParaRPr lang="it-IT" dirty="0"/>
          </a:p>
          <a:p>
            <a:pPr marL="0" indent="0">
              <a:buNone/>
            </a:pPr>
            <a:r>
              <a:rPr lang="it-IT" dirty="0" smtClean="0"/>
              <a:t>	@dottor</a:t>
            </a:r>
            <a:endParaRPr lang="it-IT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718" y="4598657"/>
            <a:ext cx="432000" cy="432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718" y="4089399"/>
            <a:ext cx="432000" cy="432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1051718" y="3593588"/>
            <a:ext cx="432000" cy="432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036" y="1028979"/>
            <a:ext cx="1879600" cy="1524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7950" y="4622188"/>
            <a:ext cx="2381250" cy="6000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34200" y="5402262"/>
            <a:ext cx="1905000" cy="77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6876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ASP.NET Core 1</a:t>
            </a:r>
            <a:endParaRPr lang="it-I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One of the key benefits of .NET Core is its </a:t>
            </a:r>
            <a:r>
              <a:rPr lang="en-US" b="1" dirty="0"/>
              <a:t>portability</a:t>
            </a:r>
            <a:r>
              <a:rPr lang="en-US" dirty="0"/>
              <a:t>. You can package and deploy the </a:t>
            </a:r>
            <a:r>
              <a:rPr lang="en-US" dirty="0" err="1"/>
              <a:t>CoreCLR</a:t>
            </a:r>
            <a:r>
              <a:rPr lang="en-US" dirty="0"/>
              <a:t> with your application, </a:t>
            </a:r>
            <a:r>
              <a:rPr lang="en-US" b="1" dirty="0"/>
              <a:t>eliminating your application’s dependency on an installed version of .NET</a:t>
            </a:r>
            <a:r>
              <a:rPr lang="en-US" dirty="0"/>
              <a:t> (e.g. .NET Framework on Windows). You can </a:t>
            </a:r>
            <a:r>
              <a:rPr lang="en-US" b="1" dirty="0"/>
              <a:t>host multiple applications side-by-side using different versions of the </a:t>
            </a:r>
            <a:r>
              <a:rPr lang="en-US" b="1" dirty="0" err="1"/>
              <a:t>CoreCLR</a:t>
            </a:r>
            <a:r>
              <a:rPr lang="en-US" dirty="0"/>
              <a:t>, and upgrade them individually, rather than being forced to upgrade all of them simultaneously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sz="2000" dirty="0">
                <a:hlinkClick r:id="rId2"/>
              </a:rPr>
              <a:t>https://</a:t>
            </a:r>
            <a:r>
              <a:rPr lang="en-US" sz="2000" dirty="0" smtClean="0">
                <a:hlinkClick r:id="rId2"/>
              </a:rPr>
              <a:t>docs.asp.net/en/latest/conceptual-overview/dotnetcore.html</a:t>
            </a:r>
            <a:r>
              <a:rPr lang="en-US" sz="2000" dirty="0" smtClean="0"/>
              <a:t> </a:t>
            </a:r>
          </a:p>
          <a:p>
            <a:pPr marL="0" indent="0">
              <a:buNone/>
            </a:pPr>
            <a:r>
              <a:rPr lang="en-US" sz="2000" dirty="0">
                <a:hlinkClick r:id="rId3"/>
              </a:rPr>
              <a:t>http://</a:t>
            </a:r>
            <a:r>
              <a:rPr lang="en-US" sz="2000" dirty="0" smtClean="0">
                <a:hlinkClick r:id="rId3"/>
              </a:rPr>
              <a:t>weblogs.asp.net/scottgu/introducing-asp-net-5</a:t>
            </a:r>
            <a:r>
              <a:rPr lang="en-US" sz="2000" dirty="0" smtClean="0"/>
              <a:t> </a:t>
            </a:r>
            <a:endParaRPr lang="it-IT" sz="2000" dirty="0"/>
          </a:p>
        </p:txBody>
      </p:sp>
    </p:spTree>
    <p:extLst>
      <p:ext uri="{BB962C8B-B14F-4D97-AF65-F5344CB8AC3E}">
        <p14:creationId xmlns:p14="http://schemas.microsoft.com/office/powerpoint/2010/main" val="18203190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ASP.NET Core 1</a:t>
            </a:r>
            <a:endParaRPr lang="it-I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110876"/>
            <a:ext cx="8515350" cy="5066087"/>
          </a:xfrm>
        </p:spPr>
        <p:txBody>
          <a:bodyPr>
            <a:normAutofit fontScale="92500"/>
          </a:bodyPr>
          <a:lstStyle/>
          <a:p>
            <a:r>
              <a:rPr lang="it-IT" b="1" dirty="0"/>
              <a:t>New light-</a:t>
            </a:r>
            <a:r>
              <a:rPr lang="it-IT" b="1" dirty="0" err="1"/>
              <a:t>weight</a:t>
            </a:r>
            <a:r>
              <a:rPr lang="it-IT" b="1" dirty="0"/>
              <a:t> and modular HTTP </a:t>
            </a:r>
            <a:r>
              <a:rPr lang="it-IT" b="1" dirty="0" err="1"/>
              <a:t>request</a:t>
            </a:r>
            <a:r>
              <a:rPr lang="it-IT" b="1" dirty="0"/>
              <a:t> pipeline</a:t>
            </a:r>
          </a:p>
          <a:p>
            <a:r>
              <a:rPr lang="it-IT" dirty="0" err="1"/>
              <a:t>Ability</a:t>
            </a:r>
            <a:r>
              <a:rPr lang="it-IT" dirty="0"/>
              <a:t> to </a:t>
            </a:r>
            <a:r>
              <a:rPr lang="it-IT" dirty="0" err="1"/>
              <a:t>host</a:t>
            </a:r>
            <a:r>
              <a:rPr lang="it-IT" dirty="0"/>
              <a:t> on IIS or self-</a:t>
            </a:r>
            <a:r>
              <a:rPr lang="it-IT" dirty="0" err="1"/>
              <a:t>host</a:t>
            </a:r>
            <a:r>
              <a:rPr lang="it-IT" dirty="0"/>
              <a:t> in </a:t>
            </a:r>
            <a:r>
              <a:rPr lang="it-IT" dirty="0" err="1"/>
              <a:t>your</a:t>
            </a:r>
            <a:r>
              <a:rPr lang="it-IT" dirty="0"/>
              <a:t> </a:t>
            </a:r>
            <a:r>
              <a:rPr lang="it-IT" dirty="0" err="1"/>
              <a:t>own</a:t>
            </a:r>
            <a:r>
              <a:rPr lang="it-IT" dirty="0"/>
              <a:t> </a:t>
            </a:r>
            <a:r>
              <a:rPr lang="it-IT" dirty="0" err="1"/>
              <a:t>process</a:t>
            </a:r>
            <a:endParaRPr lang="it-IT" dirty="0"/>
          </a:p>
          <a:p>
            <a:r>
              <a:rPr lang="it-IT" dirty="0" err="1"/>
              <a:t>Built</a:t>
            </a:r>
            <a:r>
              <a:rPr lang="it-IT" dirty="0"/>
              <a:t> on .NET Core, </a:t>
            </a:r>
            <a:r>
              <a:rPr lang="it-IT" dirty="0" err="1"/>
              <a:t>which</a:t>
            </a:r>
            <a:r>
              <a:rPr lang="it-IT" dirty="0"/>
              <a:t> </a:t>
            </a:r>
            <a:r>
              <a:rPr lang="it-IT" dirty="0" err="1"/>
              <a:t>supports</a:t>
            </a:r>
            <a:r>
              <a:rPr lang="it-IT" dirty="0"/>
              <a:t> </a:t>
            </a:r>
            <a:r>
              <a:rPr lang="it-IT" dirty="0" err="1"/>
              <a:t>true</a:t>
            </a:r>
            <a:r>
              <a:rPr lang="it-IT" dirty="0"/>
              <a:t> </a:t>
            </a:r>
            <a:r>
              <a:rPr lang="it-IT" b="1" dirty="0"/>
              <a:t>side-by-side </a:t>
            </a:r>
            <a:r>
              <a:rPr lang="it-IT" b="1" dirty="0" err="1"/>
              <a:t>app</a:t>
            </a:r>
            <a:r>
              <a:rPr lang="it-IT" b="1" dirty="0"/>
              <a:t> </a:t>
            </a:r>
            <a:r>
              <a:rPr lang="it-IT" b="1" dirty="0" err="1"/>
              <a:t>versioning</a:t>
            </a:r>
            <a:endParaRPr lang="it-IT" b="1" dirty="0"/>
          </a:p>
          <a:p>
            <a:r>
              <a:rPr lang="it-IT" b="1" dirty="0" err="1"/>
              <a:t>Ships</a:t>
            </a:r>
            <a:r>
              <a:rPr lang="it-IT" b="1" dirty="0"/>
              <a:t> </a:t>
            </a:r>
            <a:r>
              <a:rPr lang="it-IT" b="1" dirty="0" err="1"/>
              <a:t>entirely</a:t>
            </a:r>
            <a:r>
              <a:rPr lang="it-IT" b="1" dirty="0"/>
              <a:t> </a:t>
            </a:r>
            <a:r>
              <a:rPr lang="it-IT" b="1" dirty="0" err="1"/>
              <a:t>as</a:t>
            </a:r>
            <a:r>
              <a:rPr lang="it-IT" b="1" dirty="0"/>
              <a:t> </a:t>
            </a:r>
            <a:r>
              <a:rPr lang="it-IT" b="1" dirty="0" err="1"/>
              <a:t>NuGet</a:t>
            </a:r>
            <a:r>
              <a:rPr lang="it-IT" b="1" dirty="0"/>
              <a:t> </a:t>
            </a:r>
            <a:r>
              <a:rPr lang="it-IT" b="1" dirty="0" err="1"/>
              <a:t>packages</a:t>
            </a:r>
            <a:endParaRPr lang="it-IT" b="1" dirty="0"/>
          </a:p>
          <a:p>
            <a:r>
              <a:rPr lang="it-IT" dirty="0" err="1"/>
              <a:t>Integrated</a:t>
            </a:r>
            <a:r>
              <a:rPr lang="it-IT" dirty="0"/>
              <a:t> </a:t>
            </a:r>
            <a:r>
              <a:rPr lang="it-IT" dirty="0" err="1"/>
              <a:t>support</a:t>
            </a:r>
            <a:r>
              <a:rPr lang="it-IT" dirty="0"/>
              <a:t> for </a:t>
            </a:r>
            <a:r>
              <a:rPr lang="it-IT" dirty="0" err="1"/>
              <a:t>creating</a:t>
            </a:r>
            <a:r>
              <a:rPr lang="it-IT" dirty="0"/>
              <a:t> and </a:t>
            </a:r>
            <a:r>
              <a:rPr lang="it-IT" dirty="0" err="1"/>
              <a:t>using</a:t>
            </a:r>
            <a:r>
              <a:rPr lang="it-IT" dirty="0"/>
              <a:t> </a:t>
            </a:r>
            <a:r>
              <a:rPr lang="it-IT" dirty="0" err="1"/>
              <a:t>NuGet</a:t>
            </a:r>
            <a:r>
              <a:rPr lang="it-IT" dirty="0"/>
              <a:t> </a:t>
            </a:r>
            <a:r>
              <a:rPr lang="it-IT" dirty="0" err="1"/>
              <a:t>packages</a:t>
            </a:r>
            <a:endParaRPr lang="it-IT" dirty="0"/>
          </a:p>
          <a:p>
            <a:r>
              <a:rPr lang="it-IT" b="1" dirty="0"/>
              <a:t>Single </a:t>
            </a:r>
            <a:r>
              <a:rPr lang="it-IT" b="1" dirty="0" err="1"/>
              <a:t>aligned</a:t>
            </a:r>
            <a:r>
              <a:rPr lang="it-IT" b="1" dirty="0"/>
              <a:t> web </a:t>
            </a:r>
            <a:r>
              <a:rPr lang="it-IT" b="1" dirty="0" err="1"/>
              <a:t>stack</a:t>
            </a:r>
            <a:r>
              <a:rPr lang="it-IT" b="1" dirty="0"/>
              <a:t> for Web UI and Web </a:t>
            </a:r>
            <a:r>
              <a:rPr lang="it-IT" b="1" dirty="0" err="1"/>
              <a:t>APIs</a:t>
            </a:r>
            <a:endParaRPr lang="it-IT" b="1" dirty="0"/>
          </a:p>
          <a:p>
            <a:r>
              <a:rPr lang="it-IT" dirty="0" err="1"/>
              <a:t>Cloud</a:t>
            </a:r>
            <a:r>
              <a:rPr lang="it-IT" dirty="0"/>
              <a:t>-ready </a:t>
            </a:r>
            <a:r>
              <a:rPr lang="it-IT" dirty="0" err="1"/>
              <a:t>environment-based</a:t>
            </a:r>
            <a:r>
              <a:rPr lang="it-IT" dirty="0"/>
              <a:t> </a:t>
            </a:r>
            <a:r>
              <a:rPr lang="it-IT" dirty="0" err="1"/>
              <a:t>configuration</a:t>
            </a:r>
            <a:endParaRPr lang="it-IT" dirty="0"/>
          </a:p>
          <a:p>
            <a:r>
              <a:rPr lang="it-IT" dirty="0" err="1"/>
              <a:t>Built</a:t>
            </a:r>
            <a:r>
              <a:rPr lang="it-IT" dirty="0"/>
              <a:t>-in </a:t>
            </a:r>
            <a:r>
              <a:rPr lang="it-IT" dirty="0" err="1"/>
              <a:t>support</a:t>
            </a:r>
            <a:r>
              <a:rPr lang="it-IT" dirty="0"/>
              <a:t> for </a:t>
            </a:r>
            <a:r>
              <a:rPr lang="it-IT" dirty="0" err="1"/>
              <a:t>dependency</a:t>
            </a:r>
            <a:r>
              <a:rPr lang="it-IT" dirty="0"/>
              <a:t> </a:t>
            </a:r>
            <a:r>
              <a:rPr lang="it-IT" dirty="0" err="1"/>
              <a:t>injection</a:t>
            </a:r>
            <a:endParaRPr lang="it-IT" dirty="0"/>
          </a:p>
          <a:p>
            <a:r>
              <a:rPr lang="it-IT" b="1" dirty="0" err="1" smtClean="0"/>
              <a:t>Build</a:t>
            </a:r>
            <a:r>
              <a:rPr lang="it-IT" b="1" dirty="0" smtClean="0"/>
              <a:t> </a:t>
            </a:r>
            <a:r>
              <a:rPr lang="it-IT" b="1" dirty="0"/>
              <a:t>and </a:t>
            </a:r>
            <a:r>
              <a:rPr lang="it-IT" b="1" dirty="0" err="1"/>
              <a:t>run</a:t>
            </a:r>
            <a:r>
              <a:rPr lang="it-IT" b="1" dirty="0"/>
              <a:t> cross-</a:t>
            </a:r>
            <a:r>
              <a:rPr lang="it-IT" b="1" dirty="0" err="1"/>
              <a:t>platform</a:t>
            </a:r>
            <a:r>
              <a:rPr lang="it-IT" b="1" dirty="0"/>
              <a:t> ASP.NET </a:t>
            </a:r>
            <a:r>
              <a:rPr lang="it-IT" b="1" dirty="0" err="1"/>
              <a:t>apps</a:t>
            </a:r>
            <a:r>
              <a:rPr lang="it-IT" b="1" dirty="0"/>
              <a:t> on Windows, Mac and </a:t>
            </a:r>
            <a:r>
              <a:rPr lang="it-IT" b="1" dirty="0" smtClean="0"/>
              <a:t>Linux</a:t>
            </a:r>
            <a:endParaRPr lang="it-IT" b="1" dirty="0"/>
          </a:p>
        </p:txBody>
      </p:sp>
    </p:spTree>
    <p:extLst>
      <p:ext uri="{BB962C8B-B14F-4D97-AF65-F5344CB8AC3E}">
        <p14:creationId xmlns:p14="http://schemas.microsoft.com/office/powerpoint/2010/main" val="12275367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ASP.NET Core</a:t>
            </a:r>
            <a:endParaRPr lang="it-I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110876"/>
            <a:ext cx="7886700" cy="5518524"/>
          </a:xfrm>
        </p:spPr>
        <p:txBody>
          <a:bodyPr>
            <a:normAutofit/>
          </a:bodyPr>
          <a:lstStyle/>
          <a:p>
            <a:r>
              <a:rPr lang="it-IT" dirty="0"/>
              <a:t>Work with </a:t>
            </a:r>
            <a:r>
              <a:rPr lang="it-IT" dirty="0" err="1"/>
              <a:t>your</a:t>
            </a:r>
            <a:r>
              <a:rPr lang="it-IT" dirty="0"/>
              <a:t> favorite </a:t>
            </a:r>
            <a:r>
              <a:rPr lang="it-IT" dirty="0" err="1"/>
              <a:t>development</a:t>
            </a:r>
            <a:r>
              <a:rPr lang="it-IT" dirty="0"/>
              <a:t> </a:t>
            </a:r>
            <a:r>
              <a:rPr lang="it-IT" dirty="0" err="1"/>
              <a:t>tools</a:t>
            </a:r>
            <a:endParaRPr lang="it-IT" dirty="0"/>
          </a:p>
          <a:p>
            <a:pPr lvl="1"/>
            <a:r>
              <a:rPr lang="it-IT" dirty="0"/>
              <a:t>Visual Studio Code</a:t>
            </a:r>
          </a:p>
          <a:p>
            <a:pPr lvl="2"/>
            <a:r>
              <a:rPr lang="it-IT" dirty="0"/>
              <a:t>Visual Studio Code </a:t>
            </a:r>
            <a:r>
              <a:rPr lang="it-IT" dirty="0" err="1"/>
              <a:t>is</a:t>
            </a:r>
            <a:r>
              <a:rPr lang="it-IT" dirty="0"/>
              <a:t> a cross-</a:t>
            </a:r>
            <a:r>
              <a:rPr lang="it-IT" dirty="0" err="1"/>
              <a:t>platform</a:t>
            </a:r>
            <a:r>
              <a:rPr lang="it-IT" dirty="0"/>
              <a:t> code editor </a:t>
            </a:r>
            <a:r>
              <a:rPr lang="it-IT" dirty="0" err="1"/>
              <a:t>refined</a:t>
            </a:r>
            <a:r>
              <a:rPr lang="it-IT" dirty="0"/>
              <a:t> and </a:t>
            </a:r>
            <a:r>
              <a:rPr lang="it-IT" dirty="0" err="1"/>
              <a:t>optimized</a:t>
            </a:r>
            <a:r>
              <a:rPr lang="it-IT" dirty="0"/>
              <a:t> for building </a:t>
            </a:r>
            <a:r>
              <a:rPr lang="it-IT" dirty="0" err="1"/>
              <a:t>modern</a:t>
            </a:r>
            <a:r>
              <a:rPr lang="it-IT" dirty="0"/>
              <a:t> web and </a:t>
            </a:r>
            <a:r>
              <a:rPr lang="it-IT" dirty="0" err="1"/>
              <a:t>cloud</a:t>
            </a:r>
            <a:r>
              <a:rPr lang="it-IT" dirty="0"/>
              <a:t> </a:t>
            </a:r>
            <a:r>
              <a:rPr lang="it-IT" dirty="0" err="1"/>
              <a:t>applications</a:t>
            </a:r>
            <a:r>
              <a:rPr lang="it-IT" dirty="0"/>
              <a:t>.</a:t>
            </a:r>
          </a:p>
          <a:p>
            <a:pPr lvl="1"/>
            <a:endParaRPr lang="it-IT" dirty="0" smtClean="0"/>
          </a:p>
          <a:p>
            <a:pPr lvl="1"/>
            <a:r>
              <a:rPr lang="it-IT" dirty="0" smtClean="0"/>
              <a:t>generator-</a:t>
            </a:r>
            <a:r>
              <a:rPr lang="it-IT" dirty="0" err="1" smtClean="0"/>
              <a:t>aspnet</a:t>
            </a:r>
            <a:endParaRPr lang="it-IT" dirty="0"/>
          </a:p>
          <a:p>
            <a:pPr lvl="2"/>
            <a:r>
              <a:rPr lang="it-IT" dirty="0" err="1"/>
              <a:t>Yeoman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 </a:t>
            </a:r>
            <a:r>
              <a:rPr lang="it-IT" dirty="0" err="1"/>
              <a:t>scaffolding</a:t>
            </a:r>
            <a:r>
              <a:rPr lang="it-IT" dirty="0"/>
              <a:t> </a:t>
            </a:r>
            <a:r>
              <a:rPr lang="it-IT" dirty="0" err="1"/>
              <a:t>platform</a:t>
            </a:r>
            <a:r>
              <a:rPr lang="it-IT" dirty="0"/>
              <a:t> </a:t>
            </a:r>
            <a:r>
              <a:rPr lang="it-IT" dirty="0" err="1"/>
              <a:t>built</a:t>
            </a:r>
            <a:r>
              <a:rPr lang="it-IT" dirty="0"/>
              <a:t> on top of </a:t>
            </a:r>
            <a:r>
              <a:rPr lang="it-IT" dirty="0" err="1"/>
              <a:t>Node.js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allows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to </a:t>
            </a:r>
            <a:r>
              <a:rPr lang="it-IT" dirty="0" err="1"/>
              <a:t>build</a:t>
            </a:r>
            <a:r>
              <a:rPr lang="it-IT" dirty="0"/>
              <a:t> </a:t>
            </a:r>
            <a:r>
              <a:rPr lang="it-IT" dirty="0" err="1"/>
              <a:t>template-based</a:t>
            </a:r>
            <a:r>
              <a:rPr lang="it-IT" dirty="0"/>
              <a:t> </a:t>
            </a:r>
            <a:r>
              <a:rPr lang="it-IT" dirty="0" err="1"/>
              <a:t>generators</a:t>
            </a:r>
            <a:r>
              <a:rPr lang="it-IT" dirty="0"/>
              <a:t> for </a:t>
            </a:r>
            <a:r>
              <a:rPr lang="it-IT" dirty="0" err="1"/>
              <a:t>projects</a:t>
            </a:r>
            <a:r>
              <a:rPr lang="it-IT" dirty="0"/>
              <a:t> or code </a:t>
            </a:r>
            <a:r>
              <a:rPr lang="it-IT" dirty="0" err="1"/>
              <a:t>files</a:t>
            </a:r>
            <a:r>
              <a:rPr lang="it-IT" dirty="0"/>
              <a:t>. generator-</a:t>
            </a:r>
            <a:r>
              <a:rPr lang="it-IT" dirty="0" err="1"/>
              <a:t>aspnet</a:t>
            </a:r>
            <a:r>
              <a:rPr lang="it-IT" dirty="0"/>
              <a:t> </a:t>
            </a:r>
            <a:r>
              <a:rPr lang="it-IT" dirty="0" err="1"/>
              <a:t>is</a:t>
            </a:r>
            <a:r>
              <a:rPr lang="it-IT" dirty="0"/>
              <a:t> a </a:t>
            </a:r>
            <a:r>
              <a:rPr lang="it-IT" dirty="0" err="1"/>
              <a:t>yeoman</a:t>
            </a:r>
            <a:r>
              <a:rPr lang="it-IT" dirty="0"/>
              <a:t> generator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allows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to </a:t>
            </a:r>
            <a:r>
              <a:rPr lang="it-IT" dirty="0" err="1"/>
              <a:t>scaffold</a:t>
            </a:r>
            <a:r>
              <a:rPr lang="it-IT" dirty="0"/>
              <a:t> ASP.NET 5 </a:t>
            </a:r>
            <a:r>
              <a:rPr lang="it-IT" dirty="0" err="1"/>
              <a:t>applications</a:t>
            </a:r>
            <a:r>
              <a:rPr lang="it-IT" dirty="0"/>
              <a:t>.</a:t>
            </a:r>
          </a:p>
          <a:p>
            <a:pPr lvl="1"/>
            <a:endParaRPr lang="it-IT" dirty="0" smtClean="0"/>
          </a:p>
          <a:p>
            <a:pPr lvl="1"/>
            <a:r>
              <a:rPr lang="it-IT" dirty="0" err="1" smtClean="0"/>
              <a:t>OmniSharp</a:t>
            </a:r>
            <a:endParaRPr lang="it-IT" dirty="0"/>
          </a:p>
          <a:p>
            <a:pPr lvl="2"/>
            <a:r>
              <a:rPr lang="it-IT" dirty="0" err="1"/>
              <a:t>OmniSharp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 set of </a:t>
            </a:r>
            <a:r>
              <a:rPr lang="it-IT" dirty="0" err="1"/>
              <a:t>tooling</a:t>
            </a:r>
            <a:r>
              <a:rPr lang="it-IT" dirty="0"/>
              <a:t>, editor </a:t>
            </a:r>
            <a:r>
              <a:rPr lang="it-IT" dirty="0" err="1"/>
              <a:t>integrations</a:t>
            </a:r>
            <a:r>
              <a:rPr lang="it-IT" dirty="0"/>
              <a:t> and </a:t>
            </a:r>
            <a:r>
              <a:rPr lang="it-IT" dirty="0" err="1"/>
              <a:t>libraries</a:t>
            </a:r>
            <a:r>
              <a:rPr lang="it-IT" dirty="0"/>
              <a:t> for </a:t>
            </a:r>
            <a:r>
              <a:rPr lang="it-IT" dirty="0" err="1"/>
              <a:t>developing</a:t>
            </a:r>
            <a:r>
              <a:rPr lang="it-IT" dirty="0"/>
              <a:t> in .NET. </a:t>
            </a:r>
            <a:r>
              <a:rPr lang="it-IT" dirty="0" err="1"/>
              <a:t>OmniSharp</a:t>
            </a:r>
            <a:r>
              <a:rPr lang="it-IT" dirty="0"/>
              <a:t> </a:t>
            </a:r>
            <a:r>
              <a:rPr lang="it-IT" dirty="0" err="1"/>
              <a:t>works</a:t>
            </a:r>
            <a:r>
              <a:rPr lang="it-IT" dirty="0"/>
              <a:t> with a </a:t>
            </a:r>
            <a:r>
              <a:rPr lang="it-IT" dirty="0" err="1"/>
              <a:t>number</a:t>
            </a:r>
            <a:r>
              <a:rPr lang="it-IT" dirty="0"/>
              <a:t> of </a:t>
            </a:r>
            <a:r>
              <a:rPr lang="it-IT" dirty="0" err="1"/>
              <a:t>editors</a:t>
            </a:r>
            <a:r>
              <a:rPr lang="it-IT" dirty="0"/>
              <a:t> </a:t>
            </a:r>
            <a:r>
              <a:rPr lang="it-IT" dirty="0" err="1"/>
              <a:t>including</a:t>
            </a:r>
            <a:r>
              <a:rPr lang="it-IT" dirty="0"/>
              <a:t> </a:t>
            </a:r>
            <a:r>
              <a:rPr lang="it-IT" dirty="0" err="1"/>
              <a:t>Atom</a:t>
            </a:r>
            <a:r>
              <a:rPr lang="it-IT" dirty="0"/>
              <a:t>, </a:t>
            </a:r>
            <a:r>
              <a:rPr lang="it-IT" dirty="0" err="1"/>
              <a:t>Brackets</a:t>
            </a:r>
            <a:r>
              <a:rPr lang="it-IT" dirty="0"/>
              <a:t>, </a:t>
            </a:r>
            <a:r>
              <a:rPr lang="it-IT" dirty="0" err="1"/>
              <a:t>Emacs</a:t>
            </a:r>
            <a:r>
              <a:rPr lang="it-IT" dirty="0"/>
              <a:t>, Sublime Text and </a:t>
            </a:r>
            <a:r>
              <a:rPr lang="it-IT" dirty="0" err="1"/>
              <a:t>Vim</a:t>
            </a:r>
            <a:r>
              <a:rPr lang="it-IT" dirty="0"/>
              <a:t>.</a:t>
            </a:r>
          </a:p>
          <a:p>
            <a:endParaRPr lang="it-IT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462" y="1990634"/>
            <a:ext cx="601008" cy="5669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780" y="3449433"/>
            <a:ext cx="778002" cy="71598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50" y="5353003"/>
            <a:ext cx="745132" cy="670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1488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ASP.NET Core</a:t>
            </a:r>
            <a:endParaRPr lang="it-I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49" y="1110876"/>
            <a:ext cx="8649821" cy="5066087"/>
          </a:xfrm>
        </p:spPr>
        <p:txBody>
          <a:bodyPr/>
          <a:lstStyle/>
          <a:p>
            <a:pPr marL="0" indent="0">
              <a:buNone/>
            </a:pPr>
            <a:r>
              <a:rPr lang="it-IT" dirty="0" smtClean="0"/>
              <a:t>Benchmark</a:t>
            </a:r>
          </a:p>
          <a:p>
            <a:r>
              <a:rPr lang="it-IT" dirty="0" smtClean="0"/>
              <a:t>2300</a:t>
            </a:r>
            <a:r>
              <a:rPr lang="it-IT" dirty="0"/>
              <a:t>% </a:t>
            </a:r>
            <a:r>
              <a:rPr lang="it-IT" dirty="0" err="1"/>
              <a:t>request</a:t>
            </a:r>
            <a:r>
              <a:rPr lang="it-IT" dirty="0"/>
              <a:t>/</a:t>
            </a:r>
            <a:r>
              <a:rPr lang="it-IT" dirty="0" err="1"/>
              <a:t>s</a:t>
            </a:r>
            <a:r>
              <a:rPr lang="it-IT" dirty="0"/>
              <a:t> </a:t>
            </a:r>
            <a:r>
              <a:rPr lang="it-IT" dirty="0" smtClean="0"/>
              <a:t>(servite) rispetto ad </a:t>
            </a:r>
            <a:r>
              <a:rPr lang="it-IT" dirty="0"/>
              <a:t>ASP.NET 4.6!</a:t>
            </a:r>
          </a:p>
          <a:p>
            <a:r>
              <a:rPr lang="it-IT" dirty="0" smtClean="0"/>
              <a:t>Superati 1.15 Milioni di </a:t>
            </a:r>
            <a:r>
              <a:rPr lang="it-IT" dirty="0" err="1" smtClean="0"/>
              <a:t>request</a:t>
            </a:r>
            <a:r>
              <a:rPr lang="it-IT" dirty="0" smtClean="0"/>
              <a:t>/</a:t>
            </a:r>
            <a:r>
              <a:rPr lang="it-IT" dirty="0" err="1" smtClean="0"/>
              <a:t>s</a:t>
            </a:r>
            <a:r>
              <a:rPr lang="it-IT" dirty="0"/>
              <a:t>, 12.6 </a:t>
            </a:r>
            <a:r>
              <a:rPr lang="it-IT" dirty="0" err="1" smtClean="0"/>
              <a:t>Gbps</a:t>
            </a:r>
            <a:endParaRPr lang="it-IT" dirty="0" smtClean="0"/>
          </a:p>
          <a:p>
            <a:r>
              <a:rPr lang="it-IT" sz="2000" dirty="0" smtClean="0"/>
              <a:t>In ASP.NET</a:t>
            </a:r>
            <a:r>
              <a:rPr lang="it-IT" sz="2000" dirty="0"/>
              <a:t> 5 RC </a:t>
            </a:r>
            <a:r>
              <a:rPr lang="it-IT" sz="2000" dirty="0" smtClean="0"/>
              <a:t>rispetto la beta8, il tempo di risposta è passato da 20ms a </a:t>
            </a:r>
            <a:r>
              <a:rPr lang="it-IT" sz="2000" dirty="0"/>
              <a:t>4ms</a:t>
            </a:r>
            <a:endParaRPr lang="it-IT" sz="2000" dirty="0" smtClean="0"/>
          </a:p>
          <a:p>
            <a:endParaRPr lang="it-IT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02926"/>
            <a:ext cx="9144000" cy="3089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8842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702122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plateX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latePPT_2.pptx" id="{0882EC92-A6FA-DF4E-9083-6F0929C91632}" vid="{3DE492DB-5B76-E942-B980-34B9E592542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TemplateXE</Template>
  <TotalTime>25457</TotalTime>
  <Words>826</Words>
  <Application>Microsoft Macintosh PowerPoint</Application>
  <PresentationFormat>On-screen Show (4:3)</PresentationFormat>
  <Paragraphs>208</Paragraphs>
  <Slides>43</Slides>
  <Notes>3</Notes>
  <HiddenSlides>5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3" baseType="lpstr">
      <vt:lpstr>Calibri</vt:lpstr>
      <vt:lpstr>Calibri Light</vt:lpstr>
      <vt:lpstr>Segoe UI</vt:lpstr>
      <vt:lpstr>Segoe UI Light</vt:lpstr>
      <vt:lpstr>Segoe UI Semibold</vt:lpstr>
      <vt:lpstr>Segoe UI Semilight</vt:lpstr>
      <vt:lpstr>Times New Roman</vt:lpstr>
      <vt:lpstr>Wingdings</vt:lpstr>
      <vt:lpstr>Arial</vt:lpstr>
      <vt:lpstr>TemplateXE</vt:lpstr>
      <vt:lpstr>Sviluppare Azure Web Apps</vt:lpstr>
      <vt:lpstr>Chi sono</vt:lpstr>
      <vt:lpstr>Cosa vedremo oggi</vt:lpstr>
      <vt:lpstr>ASP.NET Core</vt:lpstr>
      <vt:lpstr>ASP.NET Core 1</vt:lpstr>
      <vt:lpstr>ASP.NET Core 1</vt:lpstr>
      <vt:lpstr>ASP.NET Core</vt:lpstr>
      <vt:lpstr>ASP.NET Core</vt:lpstr>
      <vt:lpstr>PowerPoint Presentation</vt:lpstr>
      <vt:lpstr>Azure App Service</vt:lpstr>
      <vt:lpstr>Introducing Azure App Service</vt:lpstr>
      <vt:lpstr>PowerPoint Presentation</vt:lpstr>
      <vt:lpstr>Azure App Service – One price</vt:lpstr>
      <vt:lpstr>PowerPoint Presentation</vt:lpstr>
      <vt:lpstr>PowerPoint Presentation</vt:lpstr>
      <vt:lpstr>PowerPoint Presentation</vt:lpstr>
      <vt:lpstr>PowerPoint Presentation</vt:lpstr>
      <vt:lpstr>App Service - one integrated offering</vt:lpstr>
      <vt:lpstr>App Service - one integrated offering</vt:lpstr>
      <vt:lpstr>Azure App Service</vt:lpstr>
      <vt:lpstr>Direttamente dalla creazione del progetto</vt:lpstr>
      <vt:lpstr>Configurazione di Azure App Service</vt:lpstr>
      <vt:lpstr>Pubblicazione da Visual Studio</vt:lpstr>
      <vt:lpstr>Download profilo di pubblicazione</vt:lpstr>
      <vt:lpstr>Continous Delivery with App Service</vt:lpstr>
      <vt:lpstr>PowerPoint Presentation</vt:lpstr>
      <vt:lpstr>Continuous Deployment for Web Apps</vt:lpstr>
      <vt:lpstr>Continuous Deployment</vt:lpstr>
      <vt:lpstr>PowerPoint Presentation</vt:lpstr>
      <vt:lpstr>Scalabilità</vt:lpstr>
      <vt:lpstr>Scalabilità automatica</vt:lpstr>
      <vt:lpstr>Scalabilità automatica</vt:lpstr>
      <vt:lpstr>Scalabilità automatica</vt:lpstr>
      <vt:lpstr>Scalabilità</vt:lpstr>
      <vt:lpstr>PowerPoint Presentation</vt:lpstr>
      <vt:lpstr>Azure Web Jobs</vt:lpstr>
      <vt:lpstr>Azure Web Jobs</vt:lpstr>
      <vt:lpstr>Creazione</vt:lpstr>
      <vt:lpstr>Schedulazione</vt:lpstr>
      <vt:lpstr>PowerPoint Presentation</vt:lpstr>
      <vt:lpstr>Remote debugging</vt:lpstr>
      <vt:lpstr>Domande?</vt:lpstr>
      <vt:lpstr>Chi sono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Andrea Dottor</dc:creator>
  <cp:lastModifiedBy>Andrea Dottor</cp:lastModifiedBy>
  <cp:revision>77</cp:revision>
  <dcterms:created xsi:type="dcterms:W3CDTF">2016-02-22T13:46:17Z</dcterms:created>
  <dcterms:modified xsi:type="dcterms:W3CDTF">2016-04-15T08:47:38Z</dcterms:modified>
</cp:coreProperties>
</file>